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 id="2147483663" r:id="rId4"/>
    <p:sldMasterId id="2147483665" r:id="rId5"/>
    <p:sldMasterId id="2147483667" r:id="rId6"/>
  </p:sldMasterIdLst>
  <p:notesMasterIdLst>
    <p:notesMasterId r:id="rId8"/>
  </p:notesMasterIdLst>
  <p:sldIdLst>
    <p:sldId id="256" r:id="rId7"/>
    <p:sldId id="257" r:id="rId9"/>
    <p:sldId id="258" r:id="rId10"/>
    <p:sldId id="259" r:id="rId11"/>
    <p:sldId id="260" r:id="rId12"/>
    <p:sldId id="261" r:id="rId13"/>
    <p:sldId id="262" r:id="rId14"/>
    <p:sldId id="264" r:id="rId15"/>
    <p:sldId id="263" r:id="rId16"/>
    <p:sldId id="265" r:id="rId17"/>
    <p:sldId id="266" r:id="rId18"/>
    <p:sldId id="282" r:id="rId19"/>
    <p:sldId id="283" r:id="rId20"/>
    <p:sldId id="284" r:id="rId21"/>
    <p:sldId id="267" r:id="rId22"/>
    <p:sldId id="268" r:id="rId23"/>
    <p:sldId id="269" r:id="rId24"/>
    <p:sldId id="280" r:id="rId25"/>
    <p:sldId id="279" r:id="rId26"/>
    <p:sldId id="277" r:id="rId27"/>
    <p:sldId id="278" r:id="rId28"/>
    <p:sldId id="272" r:id="rId29"/>
    <p:sldId id="273" r:id="rId30"/>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592" userDrawn="1">
          <p15:clr>
            <a:srgbClr val="747775"/>
          </p15:clr>
        </p15:guide>
        <p15:guide id="2" pos="2840" userDrawn="1">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592"/>
        <p:guide pos="284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2.xml"/><Relationship Id="rId8" Type="http://schemas.openxmlformats.org/officeDocument/2006/relationships/notesMaster" Target="notesMasters/notesMaster1.xml"/><Relationship Id="rId7" Type="http://schemas.openxmlformats.org/officeDocument/2006/relationships/slide" Target="slides/slide1.xml"/><Relationship Id="rId6" Type="http://schemas.openxmlformats.org/officeDocument/2006/relationships/slideMaster" Target="slideMasters/slideMaster5.xml"/><Relationship Id="rId5" Type="http://schemas.openxmlformats.org/officeDocument/2006/relationships/slideMaster" Target="slideMasters/slideMaster4.xml"/><Relationship Id="rId4" Type="http://schemas.openxmlformats.org/officeDocument/2006/relationships/slideMaster" Target="slideMasters/slideMaster3.xml"/><Relationship Id="rId34" Type="http://schemas.openxmlformats.org/officeDocument/2006/relationships/commentAuthors" Target="commentAuthors.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slide" Target="slides/slide23.xml"/><Relationship Id="rId3" Type="http://schemas.openxmlformats.org/officeDocument/2006/relationships/slideMaster" Target="slideMasters/slideMaster2.xml"/><Relationship Id="rId29" Type="http://schemas.openxmlformats.org/officeDocument/2006/relationships/slide" Target="slides/slide22.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slide" Target="slides/slide6.xml"/><Relationship Id="rId12" Type="http://schemas.openxmlformats.org/officeDocument/2006/relationships/slide" Target="slides/slide5.xml"/><Relationship Id="rId11" Type="http://schemas.openxmlformats.org/officeDocument/2006/relationships/slide" Target="slides/slide4.xml"/><Relationship Id="rId10" Type="http://schemas.openxmlformats.org/officeDocument/2006/relationships/slide" Target="slides/slide3.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大家好，欢迎参加本次阿里巴巴国际站产品上传的标准化培训。我是Veronica。今天的培训旨在帮助大家建立统一、规范的产品上架流程，核心目标是规避平台的各项违规风险，特别是虚假价格和虚假MOQ，从而提升我们的产品曝光和询盘质量。希望通过这次分享，能让大家对阿里平台的规则有更深入的理解，并应用到实际工作中。</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产品属性的填写同样重要。完整、准确的属性可以帮助平台更好地理解我们的产品，从而推荐给更精准的客户。大家填写时可以直接参考产品规格书。特别注意，自定义属性必须填满10个，这也是平台的一项硬性要求。</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图片和视频是给客户的第一印象。请大家记住，第一张主图用白底图，这能让我们的产品信息质量分更高。视频方面，有专属视频最好，如果没有，可以用工厂视频代替，但绝对不能放无关内容。详情图部分，建议使用平台提供的模板，这样看起来更专业。</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在定制服务和物流模板部分，大家根据产品的实际情况进行选择和填写。特别是物流模板，一定要区分清楚产品是普货还是带电池的，选错会影响运费计算。对于定制产品，我们可以不用填写运费模板，因为最终价格需要根据客户的具体需求来核算。</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完成了产品发布的基本流程，我们接下来进入第三部分：关键词策略与风险规避。这部分将教大家如何找到最有效的关键词，以及如何识别并避开那些可能导致我们产品被处罚的“雷区”。</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300" b="0" i="0" u="none" strike="noStrike">
                <a:solidFill>
                  <a:srgbClr val="0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找关键词有三个主要方法。第一，利用后台的“选词参谋”工具，它能告诉我们一个词的热度和趋势，还能看到地域分布，帮我们判断这个词是否适合我们的目标市场。第二，直接在前台搜索框输入核心词，看看系统会推荐哪些相关词，这些下拉词都是买家最近搜得比较多的，很有参考价值。第三，也是非常有效的方法，就是去研究我们的优秀同行，看看他们是怎么写标题和关键词的，直接借鉴或者优化后使用，能节省我们很多试错的时间。</a:t>
            </a:r>
            <a:endParaRPr lang="en-US" sz="1300" b="0" i="0" u="none" strike="noStrike">
              <a:solidFill>
                <a:srgbClr val="00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最后，为了确保今天的培训内容能够真正落地执行，我们会建立相应的考核和监督机制。</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好的，以上就是本次培训的全部内容。我们回顾一下，从上架前的准备，到发布流程的每一步，再到关键词策略和风险规避，希望大家都有所收获。现在是问答环节，大家有任何问题都可以提出来。如果没有问题，今天的培训就到此结束，感谢大家的参与！</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本次培训将分为四个部分。首先，我们会明确本次培训的目的和必须遵守的核心原则。接着，我将带大家详细走一遍产品发布的全流程，从准备工作到最终提交。第三部分，我们将重点讲解如何进行关键词研究以及如何规避常见的违规风险。最后，我们会明确后续的考核要求和执行计划。</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在开始具体操作之前，我们先明确一下今天培训的核心目的。我们希望通过这次培训，实现三个目标：第一，统一所有业务员的上架标准，确保我们对外展示的信息是专业和一致的。第二，也是最重要的，规避平台的处罚风险，特别是虚假价格和虚假MOQ这两个高压线。第三，通过规范操作，提升我们的工作效率和最终的订单转化率。</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好，现在我们进入今天最核心的部分——产品发布的全流程规范。我将带大家一步步拆解，从上架前的准备工作，到后台的每一个填写环节，再到最后的提交审核，确保大家对整个流程有一个清晰、完整的认识。</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上架前的准备工作至关重要。首先，大家需要在我们的共享盘中找到对应产品型号的文件夹，所有需要的资料，比如主图、详情图和规格书都在里面。特别提醒大家，主图尽量使用白底图，这样可以显著提高产品信息质量分，帮助产品排名更靠前。同时，提前准备好所有文案，可以避免在后台填写时手忙脚乱。</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进入阿里后台后，我们有两个发布入口。一个是常规的“发布产品”，另一个是“行业定向征品”。我强烈建议大家优先查看是否有适合我们产品的定向征品活动。因为参与这些活动，平台会给予额外的流量支持，这对于新产品的推广非常有帮助。</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类目和产品类型的选择直接影响产品的曝光。大家可以通过关键词搜索来寻找最合适的类目，同时参考一下主要同行都放在哪个类目。对于我们的设备产品，大部分应该选择“Customization”即定制类型。如果是有现货的标准品，则选择“Ready to ship”。选择完成后，进入编辑页一定要再次核对，确保万无一失。</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是今天培训的重中之重，也是风险最高的地方。对于我们的定制设备，页面上的价格必须是一个真实的、基于基础配置的参考价，绝对不能设置一个纯粹为了吸引眼球的虚假低价。MOQ，也就是起订量，同样填写一个参考值，比如1台。最关键的是，一定要在详情页开头明确说明，实际价格和起订量会根据客户的具体需求进行调整。</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标题和关键词是决定客户能否搜到我们产品的关键。这里给大家一个标题撰写公式，大家可以参考。标题长度建议在80到110个字符之间。关键词方面，要尽可能多地填写，并且选择那些有实际搜索热度的词。记住一个原则：所有的词都应该是真实的买家会用来搜索的词，不要自己创造。</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79742" y="6349833"/>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a:xfrm>
            <a:off x="4116000" y="6349833"/>
            <a:ext cx="3960000" cy="316800"/>
          </a:xfrm>
        </p:spPr>
        <p:txBody>
          <a:bodyPr/>
          <a:lstStyle/>
          <a:p>
            <a:endParaRPr lang="zh-CN" altLang="en-US"/>
          </a:p>
        </p:txBody>
      </p:sp>
      <p:sp>
        <p:nvSpPr>
          <p:cNvPr id="4" name="灯片编号占位符 3"/>
          <p:cNvSpPr>
            <a:spLocks noGrp="1"/>
          </p:cNvSpPr>
          <p:nvPr>
            <p:ph type="sldNum" sz="quarter" idx="12"/>
          </p:nvPr>
        </p:nvSpPr>
        <p:spPr>
          <a:xfrm>
            <a:off x="8610600" y="6349833"/>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 id="214748366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2.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tags" Target="../tags/tag24.xml"/><Relationship Id="rId8" Type="http://schemas.openxmlformats.org/officeDocument/2006/relationships/tags" Target="../tags/tag23.xml"/><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image" Target="../media/image8.png"/><Relationship Id="rId2" Type="http://schemas.openxmlformats.org/officeDocument/2006/relationships/image" Target="../media/image7.png"/><Relationship Id="rId11" Type="http://schemas.openxmlformats.org/officeDocument/2006/relationships/notesSlide" Target="../notesSlides/notesSlide10.xml"/><Relationship Id="rId10" Type="http://schemas.openxmlformats.org/officeDocument/2006/relationships/slideLayout" Target="../slideLayouts/slideLayout12.xml"/><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12.xml"/><Relationship Id="rId4" Type="http://schemas.openxmlformats.org/officeDocument/2006/relationships/image" Target="../media/image10.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3.png"/><Relationship Id="rId1"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4.png"/><Relationship Id="rId1" Type="http://schemas.openxmlformats.org/officeDocument/2006/relationships/image" Target="../media/image4.jpeg"/></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12.xml"/><Relationship Id="rId4" Type="http://schemas.openxmlformats.org/officeDocument/2006/relationships/image" Target="../media/image15.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2.xml"/><Relationship Id="rId2" Type="http://schemas.openxmlformats.org/officeDocument/2006/relationships/image" Target="../media/image6.png"/><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12.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4.jpeg"/></Relationships>
</file>

<file path=ppt/slides/_rels/slide18.xml.rels><?xml version="1.0" encoding="UTF-8" standalone="yes"?>
<Relationships xmlns="http://schemas.openxmlformats.org/package/2006/relationships"><Relationship Id="rId9" Type="http://schemas.openxmlformats.org/officeDocument/2006/relationships/tags" Target="../tags/tag28.xml"/><Relationship Id="rId8" Type="http://schemas.openxmlformats.org/officeDocument/2006/relationships/image" Target="../media/image17.png"/><Relationship Id="rId7" Type="http://schemas.openxmlformats.org/officeDocument/2006/relationships/image" Target="../media/image16.png"/><Relationship Id="rId6" Type="http://schemas.openxmlformats.org/officeDocument/2006/relationships/image" Target="../media/image8.png"/><Relationship Id="rId5" Type="http://schemas.openxmlformats.org/officeDocument/2006/relationships/tags" Target="../tags/tag27.xml"/><Relationship Id="rId4" Type="http://schemas.openxmlformats.org/officeDocument/2006/relationships/image" Target="../media/image7.png"/><Relationship Id="rId3" Type="http://schemas.openxmlformats.org/officeDocument/2006/relationships/tags" Target="../tags/tag26.xml"/><Relationship Id="rId2" Type="http://schemas.openxmlformats.org/officeDocument/2006/relationships/image" Target="../media/image4.jpeg"/><Relationship Id="rId11" Type="http://schemas.openxmlformats.org/officeDocument/2006/relationships/notesSlide" Target="../notesSlides/notesSlide15.xml"/><Relationship Id="rId10" Type="http://schemas.openxmlformats.org/officeDocument/2006/relationships/slideLayout" Target="../slideLayouts/slideLayout13.xml"/><Relationship Id="rId1" Type="http://schemas.openxmlformats.org/officeDocument/2006/relationships/tags" Target="../tags/tag25.xm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18.png"/><Relationship Id="rId2" Type="http://schemas.openxmlformats.org/officeDocument/2006/relationships/tags" Target="../tags/tag29.xml"/><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image" Target="../media/image19.png"/><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2.xml"/><Relationship Id="rId2" Type="http://schemas.openxmlformats.org/officeDocument/2006/relationships/image" Target="../media/image6.png"/><Relationship Id="rId1" Type="http://schemas.openxmlformats.org/officeDocument/2006/relationships/image" Target="../media/image5.pn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2.xml"/><Relationship Id="rId2" Type="http://schemas.openxmlformats.org/officeDocument/2006/relationships/image" Target="../media/image6.png"/><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2.xml"/><Relationship Id="rId2" Type="http://schemas.openxmlformats.org/officeDocument/2006/relationships/image" Target="../media/image6.pn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2.xml"/><Relationship Id="rId2" Type="http://schemas.openxmlformats.org/officeDocument/2006/relationships/image" Target="../media/image6.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tags" Target="../tags/tag1.xml"/><Relationship Id="rId3" Type="http://schemas.openxmlformats.org/officeDocument/2006/relationships/image" Target="../media/image8.png"/><Relationship Id="rId2" Type="http://schemas.openxmlformats.org/officeDocument/2006/relationships/image" Target="../media/image7.png"/><Relationship Id="rId17" Type="http://schemas.openxmlformats.org/officeDocument/2006/relationships/notesSlide" Target="../notesSlides/notesSlide5.xml"/><Relationship Id="rId16" Type="http://schemas.openxmlformats.org/officeDocument/2006/relationships/slideLayout" Target="../slideLayouts/slideLayout12.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2.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2.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image" Target="../media/image8.png"/><Relationship Id="rId2" Type="http://schemas.openxmlformats.org/officeDocument/2006/relationships/image" Target="../media/image7.png"/><Relationship Id="rId11" Type="http://schemas.openxmlformats.org/officeDocument/2006/relationships/notesSlide" Target="../notesSlides/notesSlide8.xml"/><Relationship Id="rId10" Type="http://schemas.openxmlformats.org/officeDocument/2006/relationships/slideLayout" Target="../slideLayouts/slideLayout12.xml"/><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2.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192000" cy="68580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6413500" y="5715"/>
            <a:ext cx="5003800" cy="6858000"/>
          </a:xfrm>
          <a:prstGeom prst="rect">
            <a:avLst/>
          </a:prstGeom>
          <a:noFill/>
          <a:ln w="25400" cap="flat" cmpd="sng">
            <a:noFill/>
            <a:prstDash val="solid"/>
            <a:round/>
          </a:ln>
        </p:spPr>
      </p:pic>
      <p:sp>
        <p:nvSpPr>
          <p:cNvPr id="4" name="AutoShape 4"/>
          <p:cNvSpPr/>
          <p:nvPr/>
        </p:nvSpPr>
        <p:spPr>
          <a:xfrm>
            <a:off x="317500" y="2527300"/>
            <a:ext cx="7213600" cy="685800"/>
          </a:xfrm>
          <a:prstGeom prst="rect">
            <a:avLst/>
          </a:prstGeom>
          <a:noFill/>
          <a:ln w="12700" cap="flat" cmpd="sng">
            <a:noFill/>
            <a:prstDash val="solid"/>
            <a:round/>
          </a:ln>
        </p:spPr>
        <p:txBody>
          <a:bodyPr vert="horz" wrap="square" lIns="101600" tIns="0" rIns="76200" bIns="0" rtlCol="0" anchor="b" anchorCtr="0"/>
          <a:lstStyle/>
          <a:p>
            <a:pPr marL="0" indent="0" algn="l">
              <a:lnSpc>
                <a:spcPct val="100000"/>
              </a:lnSpc>
              <a:defRPr/>
            </a:pPr>
            <a:r>
              <a:rPr lang="zh-CN" altLang="en-US" sz="4400" b="1"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中国制造</a:t>
            </a:r>
            <a:r>
              <a:rPr lang="en-US" sz="4400" b="1"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上传产品标准化培训</a:t>
            </a:r>
            <a:endParaRPr lang="en-US" sz="1100"/>
          </a:p>
        </p:txBody>
      </p:sp>
      <p:sp>
        <p:nvSpPr>
          <p:cNvPr id="6" name="AutoShape 6"/>
          <p:cNvSpPr/>
          <p:nvPr/>
        </p:nvSpPr>
        <p:spPr>
          <a:xfrm>
            <a:off x="673100" y="1384300"/>
            <a:ext cx="660400" cy="685800"/>
          </a:xfrm>
          <a:prstGeom prst="roundRect">
            <a:avLst>
              <a:gd name="adj" fmla="val 0"/>
            </a:avLst>
          </a:prstGeom>
          <a:noFill/>
          <a:ln w="25400" cap="flat" cmpd="sng">
            <a:noFill/>
            <a:prstDash val="solid"/>
            <a:round/>
          </a:ln>
        </p:spPr>
        <p:txBody>
          <a:bodyPr vert="horz" wrap="square" lIns="88900" tIns="0" rIns="88900" bIns="0" rtlCol="0" anchor="ctr" anchorCtr="0"/>
          <a:lstStyle/>
          <a:p>
            <a:pPr marL="0" indent="0" algn="ctr">
              <a:lnSpc>
                <a:spcPct val="100000"/>
              </a:lnSpc>
              <a:defRPr/>
            </a:pPr>
            <a:r>
              <a:rPr lang="en-US" sz="2400" b="0"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2</a:t>
            </a:r>
            <a:endParaRPr lang="en-US" sz="1100"/>
          </a:p>
        </p:txBody>
      </p:sp>
      <p:sp>
        <p:nvSpPr>
          <p:cNvPr id="7" name="AutoShape 7"/>
          <p:cNvSpPr/>
          <p:nvPr/>
        </p:nvSpPr>
        <p:spPr>
          <a:xfrm>
            <a:off x="1371600" y="1384300"/>
            <a:ext cx="660400" cy="685800"/>
          </a:xfrm>
          <a:prstGeom prst="roundRect">
            <a:avLst>
              <a:gd name="adj" fmla="val 0"/>
            </a:avLst>
          </a:prstGeom>
          <a:noFill/>
          <a:ln w="25400" cap="flat" cmpd="sng">
            <a:noFill/>
            <a:prstDash val="solid"/>
            <a:round/>
          </a:ln>
        </p:spPr>
        <p:txBody>
          <a:bodyPr vert="horz" wrap="square" lIns="88900" tIns="0" rIns="88900" bIns="0" rtlCol="0" anchor="ctr" anchorCtr="0"/>
          <a:lstStyle/>
          <a:p>
            <a:pPr marL="0" indent="0" algn="ctr">
              <a:lnSpc>
                <a:spcPct val="100000"/>
              </a:lnSpc>
              <a:defRPr/>
            </a:pPr>
            <a:r>
              <a:rPr lang="en-US" sz="2400" b="0"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0</a:t>
            </a:r>
            <a:endParaRPr lang="en-US" sz="1100"/>
          </a:p>
        </p:txBody>
      </p:sp>
      <p:sp>
        <p:nvSpPr>
          <p:cNvPr id="8" name="AutoShape 8"/>
          <p:cNvSpPr/>
          <p:nvPr/>
        </p:nvSpPr>
        <p:spPr>
          <a:xfrm>
            <a:off x="2057400" y="1384300"/>
            <a:ext cx="660400" cy="685800"/>
          </a:xfrm>
          <a:prstGeom prst="roundRect">
            <a:avLst>
              <a:gd name="adj" fmla="val 0"/>
            </a:avLst>
          </a:prstGeom>
          <a:noFill/>
          <a:ln w="25400" cap="flat" cmpd="sng">
            <a:noFill/>
            <a:prstDash val="solid"/>
            <a:round/>
          </a:ln>
        </p:spPr>
        <p:txBody>
          <a:bodyPr vert="horz" wrap="square" lIns="88900" tIns="0" rIns="88900" bIns="0" rtlCol="0" anchor="ctr" anchorCtr="0"/>
          <a:lstStyle/>
          <a:p>
            <a:pPr marL="0" indent="0" algn="ctr">
              <a:lnSpc>
                <a:spcPct val="100000"/>
              </a:lnSpc>
              <a:defRPr/>
            </a:pPr>
            <a:r>
              <a:rPr lang="en-US" sz="2400" b="0"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2</a:t>
            </a:r>
            <a:endParaRPr lang="en-US" sz="1100"/>
          </a:p>
        </p:txBody>
      </p:sp>
      <p:sp>
        <p:nvSpPr>
          <p:cNvPr id="9" name="AutoShape 9"/>
          <p:cNvSpPr/>
          <p:nvPr/>
        </p:nvSpPr>
        <p:spPr>
          <a:xfrm>
            <a:off x="2755900" y="1384300"/>
            <a:ext cx="698500" cy="685800"/>
          </a:xfrm>
          <a:prstGeom prst="roundRect">
            <a:avLst>
              <a:gd name="adj" fmla="val 0"/>
            </a:avLst>
          </a:prstGeom>
          <a:noFill/>
          <a:ln w="25400" cap="flat" cmpd="sng">
            <a:noFill/>
            <a:prstDash val="solid"/>
            <a:round/>
          </a:ln>
        </p:spPr>
        <p:txBody>
          <a:bodyPr vert="horz" wrap="square" lIns="88900" tIns="0" rIns="88900" bIns="0" rtlCol="0" anchor="ctr" anchorCtr="0"/>
          <a:lstStyle/>
          <a:p>
            <a:pPr marL="0" indent="0" algn="ctr">
              <a:lnSpc>
                <a:spcPct val="100000"/>
              </a:lnSpc>
              <a:defRPr/>
            </a:pPr>
            <a:r>
              <a:rPr lang="en-US" sz="2400" b="0"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6</a:t>
            </a:r>
            <a:endParaRPr lang="en-US" sz="1100"/>
          </a:p>
        </p:txBody>
      </p:sp>
      <p:pic>
        <p:nvPicPr>
          <p:cNvPr id="11" name="Picture 11"/>
          <p:cNvPicPr>
            <a:picLocks noChangeAspect="1"/>
          </p:cNvPicPr>
          <p:nvPr/>
        </p:nvPicPr>
        <p:blipFill>
          <a:blip r:embed="rId3"/>
          <a:srcRect/>
          <a:stretch>
            <a:fillRect/>
          </a:stretch>
        </p:blipFill>
        <p:spPr>
          <a:xfrm>
            <a:off x="0" y="0"/>
            <a:ext cx="4394200" cy="1689100"/>
          </a:xfrm>
          <a:prstGeom prst="rect">
            <a:avLst/>
          </a:prstGeom>
          <a:noFill/>
          <a:ln w="25400" cap="flat" cmpd="sng">
            <a:noFill/>
            <a:prstDash val="solid"/>
            <a:round/>
          </a:ln>
        </p:spPr>
      </p:pic>
      <p:sp>
        <p:nvSpPr>
          <p:cNvPr id="12" name="AutoShape 5"/>
          <p:cNvSpPr/>
          <p:nvPr/>
        </p:nvSpPr>
        <p:spPr>
          <a:xfrm>
            <a:off x="4951095" y="3670300"/>
            <a:ext cx="2289175" cy="495300"/>
          </a:xfrm>
          <a:prstGeom prst="rect">
            <a:avLst/>
          </a:prstGeom>
          <a:noFill/>
          <a:ln w="12700" cap="flat" cmpd="sng">
            <a:noFill/>
            <a:prstDash val="solid"/>
            <a:round/>
          </a:ln>
        </p:spPr>
        <p:txBody>
          <a:bodyPr vert="horz" wrap="square" lIns="101600" tIns="0" rIns="88900" bIns="0" rtlCol="0" anchor="t" anchorCtr="0"/>
          <a:lstStyle/>
          <a:p>
            <a:pPr marL="0" indent="0" algn="l">
              <a:lnSpc>
                <a:spcPct val="100000"/>
              </a:lnSpc>
              <a:defRPr/>
            </a:pPr>
            <a:r>
              <a:rPr lang="en-US" sz="1800" b="1">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培训人：Veronica</a:t>
            </a:r>
            <a:endParaRPr lang="en-US" sz="1800"/>
          </a:p>
          <a:p>
            <a:pPr marL="0" indent="0" algn="l">
              <a:lnSpc>
                <a:spcPct val="100000"/>
              </a:lnSpc>
            </a:pPr>
            <a:r>
              <a:rPr lang="zh-CN" altLang="en-US" sz="1800" b="1">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日期：</a:t>
            </a:r>
            <a:r>
              <a:rPr lang="en-US" sz="1800" b="1">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2026.7.16</a:t>
            </a:r>
            <a:endParaRPr lang="en-US" sz="1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635"/>
            <a:ext cx="12446000" cy="69977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635000" y="762000"/>
            <a:ext cx="10922000" cy="889000"/>
          </a:xfrm>
          <a:prstGeom prst="rect">
            <a:avLst/>
          </a:prstGeom>
          <a:solidFill>
            <a:schemeClr val="bg1"/>
          </a:solidFill>
          <a:ln w="12700" cap="flat" cmpd="sng">
            <a:noFill/>
            <a:prstDash val="solid"/>
            <a:round/>
          </a:ln>
          <a:effectLst>
            <a:glow rad="139700">
              <a:schemeClr val="accent6">
                <a:satMod val="175000"/>
                <a:alpha val="40000"/>
              </a:schemeClr>
            </a:glow>
          </a:effectLst>
        </p:spPr>
        <p:txBody>
          <a:bodyPr vert="horz" wrap="square" lIns="0" tIns="0" rIns="0" bIns="0" rtlCol="0" anchor="ctr" anchorCtr="0"/>
          <a:lstStyle/>
          <a:p>
            <a:pPr marL="0" indent="0" algn="l">
              <a:lnSpc>
                <a:spcPct val="125000"/>
              </a:lnSpc>
              <a:defRPr/>
            </a:pPr>
            <a:r>
              <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产品属性填写</a:t>
            </a:r>
            <a:endPar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custDataLst>
              <p:tags r:id="rId4"/>
            </p:custDataLst>
          </p:nvPr>
        </p:nvSpPr>
        <p:spPr>
          <a:xfrm>
            <a:off x="635000" y="2032000"/>
            <a:ext cx="3429000" cy="2413000"/>
          </a:xfrm>
          <a:prstGeom prst="roundRect">
            <a:avLst>
              <a:gd name="adj" fmla="val 0"/>
            </a:avLst>
          </a:prstGeom>
          <a:solidFill>
            <a:schemeClr val="accent6">
              <a:lumMod val="20000"/>
              <a:lumOff val="80000"/>
            </a:schemeClr>
          </a:solidFill>
          <a:ln w="12700" cap="flat" cmpd="sng">
            <a:solidFill>
              <a:srgbClr val="FFFFFF">
                <a:alpha val="30000"/>
              </a:srgbClr>
            </a:solidFill>
            <a:prstDash val="solid"/>
            <a:round/>
          </a:ln>
        </p:spPr>
        <p:txBody>
          <a:bodyPr vert="horz" wrap="square" lIns="63500" tIns="63500" rIns="63500" bIns="63500" rtlCol="0" anchor="ctr">
            <a:scene3d>
              <a:camera prst="orthographicFront"/>
              <a:lightRig rig="threePt" dir="t"/>
            </a:scene3d>
          </a:bodyPr>
          <a:lstStyle/>
          <a:p>
            <a:pPr algn="ctr">
              <a:defRPr/>
            </a:pPr>
            <a:endParaRPr>
              <a:ln/>
              <a:solidFill>
                <a:schemeClr val="tx1"/>
              </a:solidFill>
              <a:effectLst>
                <a:outerShdw blurRad="38100" dist="19050" dir="2700000" algn="tl" rotWithShape="0">
                  <a:schemeClr val="dk1">
                    <a:alpha val="40000"/>
                  </a:schemeClr>
                </a:outerShdw>
              </a:effectLst>
            </a:endParaRPr>
          </a:p>
        </p:txBody>
      </p:sp>
      <p:sp>
        <p:nvSpPr>
          <p:cNvPr id="7" name="AutoShape 7"/>
          <p:cNvSpPr/>
          <p:nvPr>
            <p:custDataLst>
              <p:tags r:id="rId5"/>
            </p:custDataLst>
          </p:nvPr>
        </p:nvSpPr>
        <p:spPr>
          <a:xfrm>
            <a:off x="762000" y="2222500"/>
            <a:ext cx="3175000" cy="215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20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01 完整准确</a:t>
            </a:r>
            <a:endParaRPr lang="en-US" sz="1100">
              <a:solidFill>
                <a:schemeClr val="tx1"/>
              </a:solidFill>
            </a:endParaRPr>
          </a:p>
          <a:p>
            <a:pPr marL="0" indent="0" algn="l">
              <a:lnSpc>
                <a:spcPct val="117000"/>
              </a:lnSpc>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属性信息是平台理解产品的核心依据，必须填写完整且准确。详实的属性能帮助平台算法精准匹配潜在买家，直接提升产品的搜索排名与曝光机会，减少无效流量。</a:t>
            </a:r>
            <a:endPar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custDataLst>
              <p:tags r:id="rId6"/>
            </p:custDataLst>
          </p:nvPr>
        </p:nvSpPr>
        <p:spPr>
          <a:xfrm>
            <a:off x="4381500" y="2032000"/>
            <a:ext cx="3429000" cy="2413000"/>
          </a:xfrm>
          <a:prstGeom prst="roundRect">
            <a:avLst>
              <a:gd name="adj" fmla="val 0"/>
            </a:avLst>
          </a:prstGeom>
          <a:solidFill>
            <a:schemeClr val="accent6">
              <a:lumMod val="20000"/>
              <a:lumOff val="80000"/>
            </a:schemeClr>
          </a:solidFill>
          <a:ln w="12700" cap="flat" cmpd="sng">
            <a:solidFill>
              <a:srgbClr val="FFFFFF">
                <a:alpha val="30000"/>
              </a:srgbClr>
            </a:solidFill>
            <a:prstDash val="solid"/>
            <a:round/>
          </a:ln>
        </p:spPr>
        <p:txBody>
          <a:bodyPr vert="horz" wrap="square" lIns="63500" tIns="63500" rIns="63500" bIns="63500" rtlCol="0" anchor="ctr"/>
          <a:lstStyle/>
          <a:p>
            <a:pPr algn="ctr">
              <a:defRPr/>
            </a:pPr>
          </a:p>
        </p:txBody>
      </p:sp>
      <p:sp>
        <p:nvSpPr>
          <p:cNvPr id="9" name="AutoShape 9"/>
          <p:cNvSpPr/>
          <p:nvPr>
            <p:custDataLst>
              <p:tags r:id="rId7"/>
            </p:custDataLst>
          </p:nvPr>
        </p:nvSpPr>
        <p:spPr>
          <a:xfrm>
            <a:off x="4508500" y="2222500"/>
            <a:ext cx="3175000" cy="2159000"/>
          </a:xfrm>
          <a:prstGeom prst="rect">
            <a:avLst/>
          </a:prstGeom>
          <a:noFill/>
          <a:ln w="12700" cap="flat" cmpd="sng">
            <a:noFill/>
            <a:prstDash val="solid"/>
            <a:round/>
          </a:ln>
          <a:effectLst>
            <a:innerShdw blurRad="114300">
              <a:prstClr val="black"/>
            </a:innerShdw>
            <a:softEdge rad="12700"/>
          </a:effectLst>
        </p:spPr>
        <p:txBody>
          <a:bodyPr vert="horz" wrap="square" lIns="0" tIns="0" rIns="0" bIns="0" rtlCol="0" anchor="ctr" anchorCtr="0"/>
          <a:lstStyle/>
          <a:p>
            <a:pPr marL="0" indent="0" algn="l">
              <a:lnSpc>
                <a:spcPct val="108000"/>
              </a:lnSpc>
              <a:defRPr/>
            </a:pPr>
            <a:r>
              <a:rPr lang="en-US" sz="20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02 参考资料</a:t>
            </a:r>
            <a:endParaRPr lang="en-US" sz="1100">
              <a:solidFill>
                <a:schemeClr val="tx1"/>
              </a:solidFill>
            </a:endParaRPr>
          </a:p>
          <a:p>
            <a:pPr marL="0" indent="0" algn="l">
              <a:lnSpc>
                <a:spcPct val="117000"/>
              </a:lnSpc>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所有技术参数、规格指标均可在官方《产品规格书》中查阅。直接对照填写，能从源头保证数据的权威性与一致性，避免因参数错误导致的买家信任危机或售后纠纷。</a:t>
            </a:r>
            <a:endPar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custDataLst>
              <p:tags r:id="rId8"/>
            </p:custDataLst>
          </p:nvPr>
        </p:nvSpPr>
        <p:spPr>
          <a:xfrm>
            <a:off x="8128000" y="2032000"/>
            <a:ext cx="3429000" cy="2413000"/>
          </a:xfrm>
          <a:prstGeom prst="roundRect">
            <a:avLst>
              <a:gd name="adj" fmla="val 0"/>
            </a:avLst>
          </a:prstGeom>
          <a:solidFill>
            <a:schemeClr val="accent6">
              <a:lumMod val="20000"/>
              <a:lumOff val="80000"/>
            </a:schemeClr>
          </a:solidFill>
          <a:ln w="12700" cap="flat" cmpd="sng">
            <a:solidFill>
              <a:srgbClr val="FFFFFF">
                <a:alpha val="30000"/>
              </a:srgbClr>
            </a:solidFill>
            <a:prstDash val="solid"/>
            <a:round/>
          </a:ln>
        </p:spPr>
        <p:txBody>
          <a:bodyPr vert="horz" wrap="square" lIns="63500" tIns="63500" rIns="63500" bIns="63500" rtlCol="0" anchor="ctr"/>
          <a:lstStyle/>
          <a:p>
            <a:pPr algn="ctr">
              <a:defRPr/>
            </a:pPr>
          </a:p>
        </p:txBody>
      </p:sp>
      <p:sp>
        <p:nvSpPr>
          <p:cNvPr id="11" name="AutoShape 11"/>
          <p:cNvSpPr/>
          <p:nvPr>
            <p:custDataLst>
              <p:tags r:id="rId9"/>
            </p:custDataLst>
          </p:nvPr>
        </p:nvSpPr>
        <p:spPr>
          <a:xfrm>
            <a:off x="8255000" y="2222500"/>
            <a:ext cx="3175000" cy="215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20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03 自定义属性</a:t>
            </a:r>
            <a:endParaRPr lang="en-US" sz="1100">
              <a:solidFill>
                <a:schemeClr val="tx1"/>
              </a:solidFill>
            </a:endParaRPr>
          </a:p>
          <a:p>
            <a:pPr marL="0" indent="0" algn="l">
              <a:lnSpc>
                <a:spcPct val="117000"/>
              </a:lnSpc>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需填满</a:t>
            </a:r>
            <a:r>
              <a:rPr lang="en-US" sz="14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10个不重复</a:t>
            </a: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的自定义属性。可补充平台未预设的特色卖点、使用场景或技术细节。这不仅是平台的硬性要求，更是打造产品差异化、覆盖长尾流量的关键。</a:t>
            </a:r>
            <a:endPar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nvSpPr>
        <p:spPr>
          <a:xfrm>
            <a:off x="635000" y="4953000"/>
            <a:ext cx="10922000" cy="1143000"/>
          </a:xfrm>
          <a:prstGeom prst="roundRect">
            <a:avLst>
              <a:gd name="adj" fmla="val 0"/>
            </a:avLst>
          </a:prstGeom>
          <a:solidFill>
            <a:srgbClr val="000000">
              <a:alpha val="1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762000" y="5143500"/>
            <a:ext cx="10668000" cy="1016000"/>
          </a:xfrm>
          <a:prstGeom prst="rect">
            <a:avLst/>
          </a:prstGeom>
          <a:solidFill>
            <a:schemeClr val="accent6">
              <a:lumMod val="20000"/>
              <a:lumOff val="80000"/>
            </a:schemeClr>
          </a:solidFill>
          <a:ln w="12700" cap="flat" cmpd="sng">
            <a:noFill/>
            <a:prstDash val="solid"/>
            <a:round/>
          </a:ln>
        </p:spPr>
        <p:txBody>
          <a:bodyPr vert="horz" wrap="square" lIns="0" tIns="0" rIns="0" bIns="0" rtlCol="0" anchor="ctr" anchorCtr="0"/>
          <a:lstStyle/>
          <a:p>
            <a:pPr marL="0" indent="0" algn="l">
              <a:lnSpc>
                <a:spcPct val="117000"/>
              </a:lnSpc>
              <a:defRPr/>
            </a:pPr>
            <a:r>
              <a:rPr lang="en-US" sz="15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 核心建议：</a:t>
            </a:r>
            <a:r>
              <a:rPr lang="en-US" sz="15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自定义属性的设置可结合海外买家的搜索习惯，将高频关键词融入其中，比如应用行业、材质优势、认证资质等。填满10项能最大化产品的标签覆盖率，获取更多自然搜索流量。</a:t>
            </a:r>
            <a:endParaRPr lang="en-US" sz="15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12700" y="-139700"/>
            <a:ext cx="12446000" cy="69977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957580" y="152400"/>
            <a:ext cx="8923655" cy="1193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主图规范：</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产品第一张主图需要产品</a:t>
            </a:r>
            <a:r>
              <a:rPr lang="en-US" altLang="zh-CN"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应用图</a:t>
            </a:r>
            <a:r>
              <a:rPr lang="en-US" altLang="zh-CN"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工厂服务优势介绍的文字，第一张主图不能重复，商机品质量分达到</a:t>
            </a:r>
            <a:r>
              <a:rPr lang="en-US" altLang="zh-CN"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4.5</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分以上，交易品需要达到</a:t>
            </a:r>
            <a:r>
              <a:rPr lang="en-US" altLang="zh-CN"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4.7</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分，第二第三张放产品核心参数图，第</a:t>
            </a:r>
            <a:r>
              <a:rPr lang="en-US" altLang="zh-CN"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4-6</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张放公司介绍工厂，生产线，产品认证，同类型产品推荐图，核心是要吸引大</a:t>
            </a:r>
            <a:r>
              <a:rPr lang="en-US" altLang="zh-CN"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B</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客户群体，展示公司想优先获取的买家想看的内容，视频在视频银行选择对应视频上传，一个视频不能绑定超过十个</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产品，没有视频的用</a:t>
            </a:r>
            <a:r>
              <a:rPr lang="en-US" altLang="zh-CN"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AI</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生成</a:t>
            </a:r>
            <a:endParaRPr lang="en-US" sz="18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endParaRPr>
          </a:p>
          <a:p>
            <a:pPr marL="0" indent="0" algn="l">
              <a:lnSpc>
                <a:spcPct val="100000"/>
              </a:lnSpc>
              <a:defRPr/>
            </a:pPr>
            <a:endParaRPr lang="en-US" sz="1100"/>
          </a:p>
        </p:txBody>
      </p:sp>
      <p:pic>
        <p:nvPicPr>
          <p:cNvPr id="9" name="图片 8"/>
          <p:cNvPicPr>
            <a:picLocks noChangeAspect="1"/>
          </p:cNvPicPr>
          <p:nvPr/>
        </p:nvPicPr>
        <p:blipFill>
          <a:blip r:embed="rId4"/>
          <a:stretch>
            <a:fillRect/>
          </a:stretch>
        </p:blipFill>
        <p:spPr>
          <a:xfrm>
            <a:off x="1631950" y="1676400"/>
            <a:ext cx="8152765" cy="493966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0" y="0"/>
            <a:ext cx="12446000" cy="6997700"/>
          </a:xfrm>
          <a:prstGeom prst="rect">
            <a:avLst/>
          </a:prstGeom>
          <a:noFill/>
          <a:ln w="25400" cap="flat" cmpd="sng">
            <a:noFill/>
            <a:prstDash val="solid"/>
            <a:round/>
          </a:ln>
        </p:spPr>
      </p:pic>
      <p:sp>
        <p:nvSpPr>
          <p:cNvPr id="5" name="AutoShape 5"/>
          <p:cNvSpPr/>
          <p:nvPr/>
        </p:nvSpPr>
        <p:spPr>
          <a:xfrm>
            <a:off x="1534795" y="86360"/>
            <a:ext cx="8923655" cy="1193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endParaRPr lang="en-US" sz="1100"/>
          </a:p>
        </p:txBody>
      </p:sp>
      <p:sp>
        <p:nvSpPr>
          <p:cNvPr id="4" name="AutoShape 5"/>
          <p:cNvSpPr/>
          <p:nvPr/>
        </p:nvSpPr>
        <p:spPr>
          <a:xfrm>
            <a:off x="10293985" y="794385"/>
            <a:ext cx="1621155" cy="5541645"/>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altLang="zh-CN" sz="1800" b="1" i="0" u="none" strike="noStrike">
                <a:solidFill>
                  <a:srgbClr val="000000"/>
                </a:solidFill>
                <a:latin typeface="Arial" panose="020B0604020202020204"/>
                <a:ea typeface="Arial" panose="020B0604020202020204"/>
                <a:cs typeface="Arial" panose="020B0604020202020204"/>
                <a:sym typeface="Arial" panose="020B0604020202020204"/>
              </a:rPr>
              <a:t>1.</a:t>
            </a:r>
            <a:r>
              <a:rPr lang="zh-CN" altLang="en-US" sz="1800" b="1" i="0" u="none" strike="noStrike">
                <a:solidFill>
                  <a:srgbClr val="000000"/>
                </a:solidFill>
                <a:latin typeface="Arial" panose="020B0604020202020204"/>
                <a:ea typeface="Arial" panose="020B0604020202020204"/>
                <a:cs typeface="Arial" panose="020B0604020202020204"/>
                <a:sym typeface="Arial" panose="020B0604020202020204"/>
              </a:rPr>
              <a:t>产品参数需要全部填写完成，规格书上面有的需要全部填写完，自定义参数需新增并填写完成，产品参数严重影响搜索权重，例如客户搜索防水指标或质保年限，我们没有填写在属性或者标题里，则不会优先展示我们的产品</a:t>
            </a:r>
            <a:r>
              <a:rPr lang="en-US" altLang="zh-CN" sz="1800" b="1" i="0" u="none" strike="noStrike">
                <a:solidFill>
                  <a:srgbClr val="000000"/>
                </a:solidFill>
                <a:latin typeface="Arial" panose="020B0604020202020204"/>
                <a:ea typeface="Arial" panose="020B0604020202020204"/>
                <a:cs typeface="Arial" panose="020B0604020202020204"/>
                <a:sym typeface="Arial" panose="020B0604020202020204"/>
              </a:rPr>
              <a:t>2.</a:t>
            </a:r>
            <a:r>
              <a:rPr lang="zh-CN" altLang="en-US" sz="1800" b="1" i="0" u="none" strike="noStrike">
                <a:solidFill>
                  <a:srgbClr val="000000"/>
                </a:solidFill>
                <a:latin typeface="Arial" panose="020B0604020202020204"/>
                <a:ea typeface="Arial" panose="020B0604020202020204"/>
                <a:cs typeface="Arial" panose="020B0604020202020204"/>
                <a:sym typeface="Arial" panose="020B0604020202020204"/>
              </a:rPr>
              <a:t>产品亮点在填完参数和标题后可以使用</a:t>
            </a:r>
            <a:r>
              <a:rPr lang="en-US" altLang="zh-CN" sz="1800" b="1" i="0" u="none" strike="noStrike">
                <a:solidFill>
                  <a:srgbClr val="000000"/>
                </a:solidFill>
                <a:latin typeface="Arial" panose="020B0604020202020204"/>
                <a:ea typeface="Arial" panose="020B0604020202020204"/>
                <a:cs typeface="Arial" panose="020B0604020202020204"/>
                <a:sym typeface="Arial" panose="020B0604020202020204"/>
              </a:rPr>
              <a:t>AI</a:t>
            </a:r>
            <a:r>
              <a:rPr lang="zh-CN" altLang="en-US" sz="1800" b="1" i="0" u="none" strike="noStrike">
                <a:solidFill>
                  <a:srgbClr val="000000"/>
                </a:solidFill>
                <a:latin typeface="Arial" panose="020B0604020202020204"/>
                <a:ea typeface="Arial" panose="020B0604020202020204"/>
                <a:cs typeface="Arial" panose="020B0604020202020204"/>
                <a:sym typeface="Arial" panose="020B0604020202020204"/>
              </a:rPr>
              <a:t>总结一</a:t>
            </a:r>
            <a:r>
              <a:rPr lang="zh-CN" altLang="en-US" sz="1800" b="1" i="0" u="none" strike="noStrike">
                <a:solidFill>
                  <a:srgbClr val="000000"/>
                </a:solidFill>
                <a:latin typeface="Arial" panose="020B0604020202020204"/>
                <a:ea typeface="Arial" panose="020B0604020202020204"/>
                <a:cs typeface="Arial" panose="020B0604020202020204"/>
                <a:sym typeface="Arial" panose="020B0604020202020204"/>
              </a:rPr>
              <a:t>键填写</a:t>
            </a:r>
            <a:endParaRPr lang="zh-CN" altLang="en-US" sz="1800" b="1" i="0" u="none" strike="noStrike">
              <a:solidFill>
                <a:srgbClr val="000000"/>
              </a:solidFill>
              <a:latin typeface="Arial" panose="020B0604020202020204"/>
              <a:ea typeface="Arial" panose="020B0604020202020204"/>
              <a:cs typeface="Arial" panose="020B0604020202020204"/>
              <a:sym typeface="Arial" panose="020B0604020202020204"/>
            </a:endParaRPr>
          </a:p>
        </p:txBody>
      </p:sp>
      <p:pic>
        <p:nvPicPr>
          <p:cNvPr id="7" name="图片 6"/>
          <p:cNvPicPr>
            <a:picLocks noChangeAspect="1"/>
          </p:cNvPicPr>
          <p:nvPr/>
        </p:nvPicPr>
        <p:blipFill>
          <a:blip r:embed="rId2"/>
          <a:stretch>
            <a:fillRect/>
          </a:stretch>
        </p:blipFill>
        <p:spPr>
          <a:xfrm>
            <a:off x="0" y="233045"/>
            <a:ext cx="8699500" cy="6531610"/>
          </a:xfrm>
          <a:prstGeom prst="rect">
            <a:avLst/>
          </a:prstGeom>
        </p:spPr>
      </p:pic>
      <p:pic>
        <p:nvPicPr>
          <p:cNvPr id="8" name="图片 7"/>
          <p:cNvPicPr>
            <a:picLocks noChangeAspect="1"/>
          </p:cNvPicPr>
          <p:nvPr/>
        </p:nvPicPr>
        <p:blipFill>
          <a:blip r:embed="rId3"/>
          <a:stretch>
            <a:fillRect/>
          </a:stretch>
        </p:blipFill>
        <p:spPr>
          <a:xfrm>
            <a:off x="6831965" y="220980"/>
            <a:ext cx="2837180" cy="65436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0" y="0"/>
            <a:ext cx="12446000" cy="6997700"/>
          </a:xfrm>
          <a:prstGeom prst="rect">
            <a:avLst/>
          </a:prstGeom>
          <a:noFill/>
          <a:ln w="25400" cap="flat" cmpd="sng">
            <a:noFill/>
            <a:prstDash val="solid"/>
            <a:round/>
          </a:ln>
        </p:spPr>
      </p:pic>
      <p:sp>
        <p:nvSpPr>
          <p:cNvPr id="5" name="AutoShape 5"/>
          <p:cNvSpPr/>
          <p:nvPr/>
        </p:nvSpPr>
        <p:spPr>
          <a:xfrm>
            <a:off x="9556115" y="877570"/>
            <a:ext cx="1639570" cy="431546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altLang="zh-CN" sz="1600" b="1" i="0" u="none" strike="noStrike">
                <a:solidFill>
                  <a:srgbClr val="000000"/>
                </a:solidFill>
                <a:latin typeface="Arial" panose="020B0604020202020204"/>
                <a:ea typeface="宋体" panose="02010600030101010101" pitchFamily="2" charset="-122"/>
                <a:cs typeface="Arial" panose="020B0604020202020204"/>
                <a:sym typeface="Arial" panose="020B0604020202020204"/>
              </a:rPr>
              <a:t>2.</a:t>
            </a:r>
            <a:r>
              <a:rPr lang="zh-CN" altLang="en-US" sz="1600" b="1" i="0" u="none" strike="noStrike">
                <a:solidFill>
                  <a:srgbClr val="000000"/>
                </a:solidFill>
                <a:latin typeface="Arial" panose="020B0604020202020204"/>
                <a:ea typeface="宋体" panose="02010600030101010101" pitchFamily="2" charset="-122"/>
                <a:cs typeface="Arial" panose="020B0604020202020204"/>
                <a:sym typeface="Arial" panose="020B0604020202020204"/>
              </a:rPr>
              <a:t>价格分为三种形式，一口价，阶梯价，区间价，</a:t>
            </a:r>
            <a:r>
              <a:rPr lang="zh-CN" altLang="en-US" sz="1600" b="1">
                <a:sym typeface="+mn-ea"/>
              </a:rPr>
              <a:t>商机品选阶梯价，交易品按照实际的规格来填写价格，库存量按照实际库存设置，</a:t>
            </a:r>
            <a:r>
              <a:rPr lang="en-US" altLang="zh-CN" sz="1600" b="1">
                <a:sym typeface="+mn-ea"/>
              </a:rPr>
              <a:t> </a:t>
            </a:r>
            <a:r>
              <a:rPr lang="zh-CN" altLang="en-US" sz="1600" b="1">
                <a:sym typeface="+mn-ea"/>
              </a:rPr>
              <a:t>包裹尺寸按照产品尺寸表上真实出货的填写，避免运费亏损，运费模板可选官方物流或自有物流，太阳能系列产品需要选自有物流中的太阳能模板，官方物流</a:t>
            </a:r>
            <a:r>
              <a:rPr lang="zh-CN" altLang="en-US" sz="1600" b="1">
                <a:sym typeface="+mn-ea"/>
              </a:rPr>
              <a:t>无法承运，填写完记得选择国家测试运费，偏差不能太</a:t>
            </a:r>
            <a:r>
              <a:rPr lang="zh-CN" altLang="en-US" sz="1600" b="1">
                <a:sym typeface="+mn-ea"/>
              </a:rPr>
              <a:t>大</a:t>
            </a:r>
            <a:endParaRPr lang="zh-CN" altLang="en-US" sz="1600" b="1">
              <a:sym typeface="+mn-ea"/>
            </a:endParaRPr>
          </a:p>
        </p:txBody>
      </p:sp>
      <p:pic>
        <p:nvPicPr>
          <p:cNvPr id="4" name="图片 3"/>
          <p:cNvPicPr>
            <a:picLocks noChangeAspect="1"/>
          </p:cNvPicPr>
          <p:nvPr/>
        </p:nvPicPr>
        <p:blipFill>
          <a:blip r:embed="rId2"/>
          <a:stretch>
            <a:fillRect/>
          </a:stretch>
        </p:blipFill>
        <p:spPr>
          <a:xfrm>
            <a:off x="778510" y="313055"/>
            <a:ext cx="8211185" cy="611060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0" y="0"/>
            <a:ext cx="12446000" cy="6997700"/>
          </a:xfrm>
          <a:prstGeom prst="rect">
            <a:avLst/>
          </a:prstGeom>
          <a:noFill/>
          <a:ln w="25400" cap="flat" cmpd="sng">
            <a:noFill/>
            <a:prstDash val="solid"/>
            <a:round/>
          </a:ln>
        </p:spPr>
      </p:pic>
      <p:sp>
        <p:nvSpPr>
          <p:cNvPr id="3" name="文本框 2"/>
          <p:cNvSpPr txBox="1"/>
          <p:nvPr/>
        </p:nvSpPr>
        <p:spPr>
          <a:xfrm>
            <a:off x="9283700" y="1266190"/>
            <a:ext cx="2256155" cy="3544570"/>
          </a:xfrm>
          <a:prstGeom prst="rect">
            <a:avLst/>
          </a:prstGeom>
          <a:noFill/>
        </p:spPr>
        <p:txBody>
          <a:bodyPr wrap="square" rtlCol="0" anchor="t">
            <a:noAutofit/>
          </a:bodyPr>
          <a:p>
            <a:r>
              <a:rPr lang="en-US" altLang="zh-CN" sz="1600" b="1">
                <a:sym typeface="+mn-ea"/>
              </a:rPr>
              <a:t>3.</a:t>
            </a:r>
            <a:r>
              <a:rPr lang="zh-CN" altLang="en-US" sz="1600" b="1">
                <a:sym typeface="+mn-ea"/>
              </a:rPr>
              <a:t>产品交期商机品写短一点，</a:t>
            </a:r>
            <a:r>
              <a:rPr lang="en-US" altLang="zh-CN" sz="1600" b="1">
                <a:sym typeface="+mn-ea"/>
              </a:rPr>
              <a:t>7-10</a:t>
            </a:r>
            <a:r>
              <a:rPr lang="zh-CN" altLang="en-US" sz="1600" b="1">
                <a:sym typeface="+mn-ea"/>
              </a:rPr>
              <a:t>天左右，交易品按照实际的来写，</a:t>
            </a:r>
            <a:r>
              <a:rPr lang="en-US" altLang="zh-CN" sz="1600" b="1">
                <a:sym typeface="+mn-ea"/>
              </a:rPr>
              <a:t>30</a:t>
            </a:r>
            <a:r>
              <a:rPr lang="zh-CN" altLang="en-US" sz="1600" b="1">
                <a:sym typeface="+mn-ea"/>
              </a:rPr>
              <a:t>以内即可，要确保客户下单后能按时发出，交易品可以设置支持样品，样品单价需要和实际报价表一致，支付方式可全部勾选，</a:t>
            </a:r>
            <a:r>
              <a:rPr lang="en-US" altLang="zh-CN" sz="1600" b="1">
                <a:sym typeface="+mn-ea"/>
              </a:rPr>
              <a:t>FAQ</a:t>
            </a:r>
            <a:r>
              <a:rPr lang="zh-CN" altLang="en-US" sz="1600" b="1">
                <a:sym typeface="+mn-ea"/>
              </a:rPr>
              <a:t>后台有设置模板，点击导入模板选择对应产品系列后会自动</a:t>
            </a:r>
            <a:r>
              <a:rPr lang="zh-CN" altLang="en-US" sz="1600" b="1">
                <a:sym typeface="+mn-ea"/>
              </a:rPr>
              <a:t>填充</a:t>
            </a:r>
            <a:endParaRPr lang="zh-CN" altLang="en-US" sz="1600" b="1">
              <a:sym typeface="+mn-ea"/>
            </a:endParaRPr>
          </a:p>
        </p:txBody>
      </p:sp>
      <p:pic>
        <p:nvPicPr>
          <p:cNvPr id="6" name="图片 5"/>
          <p:cNvPicPr>
            <a:picLocks noChangeAspect="1"/>
          </p:cNvPicPr>
          <p:nvPr/>
        </p:nvPicPr>
        <p:blipFill>
          <a:blip r:embed="rId2"/>
          <a:stretch>
            <a:fillRect/>
          </a:stretch>
        </p:blipFill>
        <p:spPr>
          <a:xfrm>
            <a:off x="751205" y="212090"/>
            <a:ext cx="8038465" cy="643318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446000" cy="69977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10063480" y="1067435"/>
            <a:ext cx="1551940" cy="5203825"/>
          </a:xfrm>
          <a:prstGeom prst="rect">
            <a:avLst/>
          </a:prstGeom>
          <a:noFill/>
          <a:ln w="12700" cap="flat" cmpd="sng">
            <a:solidFill>
              <a:srgbClr val="000000">
                <a:alpha val="100000"/>
              </a:srgbClr>
            </a:solidFill>
            <a:prstDash val="solid"/>
            <a:miter lim="10000000"/>
          </a:ln>
        </p:spPr>
        <p:txBody>
          <a:bodyPr vert="horz" wrap="square" lIns="88900" tIns="50800" rIns="88900" bIns="50800" rtlCol="0" anchor="t" anchorCtr="0"/>
          <a:lstStyle/>
          <a:p>
            <a:pPr marL="0" indent="0" algn="l">
              <a:lnSpc>
                <a:spcPct val="100000"/>
              </a:lnSpc>
              <a:defRPr/>
            </a:pPr>
            <a:r>
              <a:rPr lang="en-US" altLang="zh-CN" sz="1600" b="1" i="0" u="none" strike="noStrike">
                <a:solidFill>
                  <a:srgbClr val="1F2329"/>
                </a:solidFill>
                <a:latin typeface="宋体" panose="02010600030101010101" pitchFamily="2" charset="-122"/>
                <a:ea typeface="宋体" panose="02010600030101010101" pitchFamily="2" charset="-122"/>
                <a:cs typeface="宋体" panose="02010600030101010101" pitchFamily="2" charset="-122"/>
                <a:sym typeface="Noto Sans SC" panose="020B0200000000000000" charset="-122"/>
              </a:rPr>
              <a:t>4.</a:t>
            </a:r>
            <a:r>
              <a:rPr lang="zh-CN" altLang="en-US" sz="1600" b="1" i="0" u="none" strike="noStrike">
                <a:solidFill>
                  <a:srgbClr val="1F2329"/>
                </a:solidFill>
                <a:latin typeface="宋体" panose="02010600030101010101" pitchFamily="2" charset="-122"/>
                <a:ea typeface="宋体" panose="02010600030101010101" pitchFamily="2" charset="-122"/>
                <a:cs typeface="宋体" panose="02010600030101010101" pitchFamily="2" charset="-122"/>
                <a:sym typeface="Noto Sans SC" panose="020B0200000000000000" charset="-122"/>
              </a:rPr>
              <a:t>详情页板块分为普通编辑和编辑器</a:t>
            </a:r>
            <a:r>
              <a:rPr lang="en-US" altLang="zh-CN" sz="1600" b="1" i="0" u="none" strike="noStrike">
                <a:solidFill>
                  <a:srgbClr val="1F2329"/>
                </a:solidFill>
                <a:latin typeface="宋体" panose="02010600030101010101" pitchFamily="2" charset="-122"/>
                <a:ea typeface="宋体" panose="02010600030101010101" pitchFamily="2" charset="-122"/>
                <a:cs typeface="宋体" panose="02010600030101010101" pitchFamily="2" charset="-122"/>
                <a:sym typeface="Noto Sans SC" panose="020B0200000000000000" charset="-122"/>
              </a:rPr>
              <a:t>PRO,</a:t>
            </a:r>
            <a:r>
              <a:rPr lang="zh-CN" altLang="en-US" sz="1600" b="1" i="0" u="none" strike="noStrike">
                <a:solidFill>
                  <a:srgbClr val="1F2329"/>
                </a:solidFill>
                <a:latin typeface="宋体" panose="02010600030101010101" pitchFamily="2" charset="-122"/>
                <a:ea typeface="宋体" panose="02010600030101010101" pitchFamily="2" charset="-122"/>
                <a:cs typeface="宋体" panose="02010600030101010101" pitchFamily="2" charset="-122"/>
                <a:sym typeface="Noto Sans SC" panose="020B0200000000000000" charset="-122"/>
              </a:rPr>
              <a:t>编辑器即智能编辑，两者都可以使用，推荐使用智能编辑，操作起来更方便，按照顺序上传详情页图片即可，可以参考后台上传好的产品案例，最后点击右侧检测质量分，达标后即可提交，</a:t>
            </a:r>
            <a:r>
              <a:rPr lang="zh-CN" altLang="en-US" sz="16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商机品质量分达到</a:t>
            </a:r>
            <a:r>
              <a:rPr lang="en-US" altLang="zh-CN" sz="16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4.5</a:t>
            </a:r>
            <a:r>
              <a:rPr lang="zh-CN" altLang="en-US" sz="16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分以上，交易品需要达到</a:t>
            </a:r>
            <a:r>
              <a:rPr lang="en-US" altLang="zh-CN" sz="16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4.7</a:t>
            </a:r>
            <a:r>
              <a:rPr lang="zh-CN" altLang="en-US" sz="16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分</a:t>
            </a:r>
            <a:endParaRPr lang="zh-CN" altLang="en-US" sz="1600" b="1" i="0" u="none" strike="noStrike">
              <a:solidFill>
                <a:srgbClr val="1F2329"/>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endParaRPr>
          </a:p>
        </p:txBody>
      </p:sp>
      <p:pic>
        <p:nvPicPr>
          <p:cNvPr id="9" name="图片 8"/>
          <p:cNvPicPr>
            <a:picLocks noChangeAspect="1"/>
          </p:cNvPicPr>
          <p:nvPr/>
        </p:nvPicPr>
        <p:blipFill>
          <a:blip r:embed="rId4"/>
          <a:stretch>
            <a:fillRect/>
          </a:stretch>
        </p:blipFill>
        <p:spPr>
          <a:xfrm>
            <a:off x="1131570" y="228600"/>
            <a:ext cx="8193405" cy="649795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3505200"/>
            <a:ext cx="3644900" cy="33528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5016500" y="0"/>
            <a:ext cx="7175500" cy="4013200"/>
          </a:xfrm>
          <a:prstGeom prst="rect">
            <a:avLst/>
          </a:prstGeom>
          <a:noFill/>
          <a:ln w="25400" cap="flat" cmpd="sng">
            <a:noFill/>
            <a:prstDash val="solid"/>
            <a:round/>
          </a:ln>
        </p:spPr>
      </p:pic>
      <p:sp>
        <p:nvSpPr>
          <p:cNvPr id="4" name="AutoShape 4"/>
          <p:cNvSpPr/>
          <p:nvPr/>
        </p:nvSpPr>
        <p:spPr>
          <a:xfrm>
            <a:off x="1981200" y="2451100"/>
            <a:ext cx="8216900" cy="1206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7200" b="0" i="0" u="none" strike="noStrike" spc="700">
                <a:solidFill>
                  <a:srgbClr val="262626"/>
                </a:solidFill>
                <a:latin typeface="微软雅黑" panose="020B0503020204020204" charset="-122"/>
                <a:ea typeface="微软雅黑" panose="020B0503020204020204" charset="-122"/>
                <a:cs typeface="微软雅黑" panose="020B0503020204020204" charset="-122"/>
                <a:sym typeface="微软雅黑" panose="020B0503020204020204" charset="-122"/>
              </a:rPr>
              <a:t>03 关键词策略与风险规避</a:t>
            </a:r>
            <a:endParaRPr lang="en-US" sz="1100"/>
          </a:p>
        </p:txBody>
      </p:sp>
      <p:sp>
        <p:nvSpPr>
          <p:cNvPr id="5" name="AutoShape 5"/>
          <p:cNvSpPr/>
          <p:nvPr/>
        </p:nvSpPr>
        <p:spPr>
          <a:xfrm>
            <a:off x="3225800" y="4248785"/>
            <a:ext cx="5753100" cy="368300"/>
          </a:xfrm>
          <a:prstGeom prst="rect">
            <a:avLst/>
          </a:prstGeom>
          <a:noFill/>
          <a:ln w="12700" cap="flat" cmpd="sng">
            <a:noFill/>
            <a:prstDash val="solid"/>
            <a:round/>
          </a:ln>
        </p:spPr>
        <p:txBody>
          <a:bodyPr vert="horz" wrap="square" lIns="0" tIns="50800" rIns="0" bIns="50800" rtlCol="0" anchor="t" anchorCtr="0"/>
          <a:lstStyle/>
          <a:p>
            <a:pPr marL="0" indent="0" algn="ctr">
              <a:lnSpc>
                <a:spcPct val="100000"/>
              </a:lnSpc>
              <a:defRPr/>
            </a:pPr>
            <a:r>
              <a:rPr lang="en-US" sz="1600" b="0" i="0" u="none" strike="noStrike" spc="30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精准引流 | 远离处罚</a:t>
            </a:r>
            <a:endParaRPr lang="en-US" sz="11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254000" y="0"/>
            <a:ext cx="12446000" cy="69977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7518400" y="10160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419100" y="101600"/>
            <a:ext cx="10350500" cy="1193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8000"/>
              </a:lnSpc>
              <a:defRPr/>
            </a:pPr>
            <a:r>
              <a:rPr lang="en-US" sz="20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关键词查找方法</a:t>
            </a:r>
            <a:endParaRPr lang="en-US" sz="1100"/>
          </a:p>
          <a:p>
            <a:pPr marL="0" indent="0" algn="l">
              <a:lnSpc>
                <a:spcPct val="108000"/>
              </a:lnSpc>
            </a:pPr>
            <a:r>
              <a:rPr lang="en-US" sz="1400" b="0"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rPr>
              <a:t>关键词是国际站流量的核心入口，掌握精准的查找方法能高效锁定买家需求。以下介绍三大实用技巧，结合数据工具、前台搜索趋势与同行实战经验，全方位挖掘高转化词汇。</a:t>
            </a:r>
            <a:endParaRPr lang="en-US" sz="1400" b="0"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nvSpPr>
        <p:spPr>
          <a:xfrm>
            <a:off x="317500" y="1651000"/>
            <a:ext cx="5778500" cy="2222500"/>
          </a:xfrm>
          <a:prstGeom prst="roundRect">
            <a:avLst>
              <a:gd name="adj" fmla="val 0"/>
            </a:avLst>
          </a:prstGeom>
          <a:solidFill>
            <a:srgbClr val="FFFFFF">
              <a:alpha val="55000"/>
            </a:srgbClr>
          </a:solidFill>
          <a:ln w="12700" cap="flat" cmpd="sng">
            <a:solidFill>
              <a:srgbClr val="558B2F">
                <a:alpha val="4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444500" y="1778000"/>
            <a:ext cx="5524500" cy="20320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0000"/>
              </a:lnSpc>
              <a:defRPr/>
            </a:pPr>
            <a:r>
              <a:rPr lang="en-US" sz="1800" b="1" i="0" u="none" strike="noStrike">
                <a:solidFill>
                  <a:srgbClr val="33570E"/>
                </a:solidFill>
                <a:latin typeface="Noto Sans SC" panose="020B0200000000000000" charset="-122"/>
                <a:ea typeface="Noto Sans SC" panose="020B0200000000000000" charset="-122"/>
                <a:cs typeface="Noto Sans SC" panose="020B0200000000000000" charset="-122"/>
                <a:sym typeface="Noto Sans SC" panose="020B0200000000000000" charset="-122"/>
              </a:rPr>
              <a:t>01 数据驱动：选词参谋工具</a:t>
            </a:r>
            <a:endParaRPr lang="en-US" sz="1100"/>
          </a:p>
          <a:p>
            <a:pPr marL="0" indent="0" algn="l">
              <a:lnSpc>
                <a:spcPct val="108000"/>
              </a:lnSpc>
            </a:pP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操作入口：进入后台「数据管家」，找到「选词参谋」功能模块。</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核心作用：可查看关键词的</a:t>
            </a:r>
            <a:r>
              <a:rPr lang="en-US" sz="1400" b="1"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搜索热度趋势</a:t>
            </a: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sz="1400" b="1"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买家地域分布</a:t>
            </a: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及流量来源端口，通过数据客观判断词汇的精准度与市场潜力，筛选出高热度且竞争适中的蓝海词。</a:t>
            </a:r>
            <a:endPar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317500" y="4127500"/>
            <a:ext cx="5778500" cy="2222500"/>
          </a:xfrm>
          <a:prstGeom prst="roundRect">
            <a:avLst>
              <a:gd name="adj" fmla="val 0"/>
            </a:avLst>
          </a:prstGeom>
          <a:solidFill>
            <a:srgbClr val="FFFFFF">
              <a:alpha val="55000"/>
            </a:srgbClr>
          </a:solidFill>
          <a:ln w="12700" cap="flat" cmpd="sng">
            <a:solidFill>
              <a:srgbClr val="558B2F">
                <a:alpha val="4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444500" y="4254500"/>
            <a:ext cx="5524500" cy="20320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0000"/>
              </a:lnSpc>
              <a:defRPr/>
            </a:pPr>
            <a:r>
              <a:rPr lang="en-US" sz="1800" b="1" i="0" u="none" strike="noStrike">
                <a:solidFill>
                  <a:srgbClr val="33570E"/>
                </a:solidFill>
                <a:latin typeface="Noto Sans SC" panose="020B0200000000000000" charset="-122"/>
                <a:ea typeface="Noto Sans SC" panose="020B0200000000000000" charset="-122"/>
                <a:cs typeface="Noto Sans SC" panose="020B0200000000000000" charset="-122"/>
                <a:sym typeface="Noto Sans SC" panose="020B0200000000000000" charset="-122"/>
              </a:rPr>
              <a:t>02 买家视角：搜索框下拉联想</a:t>
            </a:r>
            <a:endParaRPr lang="en-US" sz="1100"/>
          </a:p>
          <a:p>
            <a:pPr marL="0" indent="0" algn="l">
              <a:lnSpc>
                <a:spcPct val="108000"/>
              </a:lnSpc>
            </a:pP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操作入口：在阿里巴巴国际站首页搜索框输入产品核心词，查看下拉推荐列表。</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核心作用：下拉推荐词是平台基于</a:t>
            </a:r>
            <a:r>
              <a:rPr lang="en-US" sz="1400" b="1"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买家近期高频搜索行为</a:t>
            </a: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的智能匹配，直接反映市场实时需求，能快速捕捉到买家常用的长尾词、属性词及热门变体词。</a:t>
            </a:r>
            <a:endPar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6286500" y="1651000"/>
            <a:ext cx="5651500" cy="4699000"/>
          </a:xfrm>
          <a:prstGeom prst="roundRect">
            <a:avLst>
              <a:gd name="adj" fmla="val 0"/>
            </a:avLst>
          </a:prstGeom>
          <a:solidFill>
            <a:srgbClr val="FFFFFF">
              <a:alpha val="55000"/>
            </a:srgbClr>
          </a:solidFill>
          <a:ln w="12700" cap="flat" cmpd="sng">
            <a:solidFill>
              <a:srgbClr val="558B2F">
                <a:alpha val="4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6413500" y="1778000"/>
            <a:ext cx="5397500" cy="44450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0000"/>
              </a:lnSpc>
              <a:defRPr/>
            </a:pPr>
            <a:r>
              <a:rPr lang="en-US" sz="1800" b="1" i="0" u="none" strike="noStrike">
                <a:solidFill>
                  <a:srgbClr val="33570E"/>
                </a:solidFill>
                <a:latin typeface="Noto Sans SC" panose="020B0200000000000000" charset="-122"/>
                <a:ea typeface="Noto Sans SC" panose="020B0200000000000000" charset="-122"/>
                <a:cs typeface="Noto Sans SC" panose="020B0200000000000000" charset="-122"/>
                <a:sym typeface="Noto Sans SC" panose="020B0200000000000000" charset="-122"/>
              </a:rPr>
              <a:t>03 实战对标：拆解优秀同行</a:t>
            </a:r>
            <a:endParaRPr lang="en-US" sz="1100"/>
          </a:p>
          <a:p>
            <a:pPr marL="0" indent="0" algn="l">
              <a:lnSpc>
                <a:spcPct val="108000"/>
              </a:lnSpc>
            </a:pP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操作入口：在前台搜索核心词，筛选排名靠前、成交活跃的同行店铺，分析其产品标题的关键词组合逻辑。</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核心作用：优秀同行的关键词策略经过市场验证，可直接借鉴其</a:t>
            </a:r>
            <a:r>
              <a:rPr lang="en-US" sz="1400" b="1"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标题结构、修饰词搭配</a:t>
            </a: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及长尾词布局。同时，能从中发现被忽略的细分场景词汇，优化自身关键词库，形成差异化竞争优势，少走运营弯路。</a:t>
            </a:r>
            <a:endPar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8000"/>
              </a:lnSpc>
            </a:pPr>
            <a:r>
              <a:rPr lang="en-US" sz="1400" b="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 技巧：重点关注同行标题中重复出现的高转化词汇，结合自身产品特点进行重组。</a:t>
            </a:r>
            <a:endParaRPr lang="en-US" sz="1400" b="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custDataLst>
              <p:tags r:id="rId1"/>
            </p:custDataLst>
          </p:nvPr>
        </p:nvPicPr>
        <p:blipFill>
          <a:blip r:embed="rId2"/>
          <a:stretch>
            <a:fillRect/>
          </a:stretch>
        </p:blipFill>
        <p:spPr>
          <a:xfrm>
            <a:off x="-248920" y="0"/>
            <a:ext cx="12440920" cy="6998335"/>
          </a:xfrm>
          <a:prstGeom prst="rect">
            <a:avLst/>
          </a:prstGeom>
        </p:spPr>
      </p:pic>
      <p:pic>
        <p:nvPicPr>
          <p:cNvPr id="2" name="图片 1"/>
          <p:cNvPicPr>
            <a:picLocks noChangeAspect="1"/>
          </p:cNvPicPr>
          <p:nvPr>
            <p:custDataLst>
              <p:tags r:id="rId3"/>
            </p:custDataLst>
          </p:nvPr>
        </p:nvPicPr>
        <p:blipFill>
          <a:blip r:embed="rId4"/>
          <a:stretch>
            <a:fillRect/>
          </a:stretch>
        </p:blipFill>
        <p:spPr>
          <a:xfrm>
            <a:off x="7523752" y="103505"/>
            <a:ext cx="2530838" cy="1679376"/>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0" y="5713852"/>
            <a:ext cx="1322675" cy="1144148"/>
          </a:xfrm>
          <a:prstGeom prst="rect">
            <a:avLst/>
          </a:prstGeom>
        </p:spPr>
      </p:pic>
      <p:sp>
        <p:nvSpPr>
          <p:cNvPr id="14" name="文本框 13"/>
          <p:cNvSpPr txBox="1"/>
          <p:nvPr/>
        </p:nvSpPr>
        <p:spPr>
          <a:xfrm>
            <a:off x="264160" y="613410"/>
            <a:ext cx="8728075" cy="829945"/>
          </a:xfrm>
          <a:prstGeom prst="rect">
            <a:avLst/>
          </a:prstGeom>
          <a:noFill/>
        </p:spPr>
        <p:txBody>
          <a:bodyPr wrap="square" rtlCol="0">
            <a:spAutoFit/>
          </a:bodyPr>
          <a:p>
            <a:r>
              <a:rPr lang="en-US" altLang="zh-CN" sz="1600" b="1"/>
              <a:t>1.</a:t>
            </a:r>
            <a:r>
              <a:rPr lang="zh-CN" altLang="en-US" sz="1600" b="1"/>
              <a:t>数据罗盘</a:t>
            </a:r>
            <a:r>
              <a:rPr lang="en-US" altLang="zh-CN" sz="1600" b="1"/>
              <a:t>-</a:t>
            </a:r>
            <a:r>
              <a:rPr lang="zh-CN" altLang="en-US" sz="1600" b="1"/>
              <a:t>关键词分析，输入需要查询的关键词，时间范围记得选择一整个月的，例如现在是7.16，记得要选择6月份才是</a:t>
            </a:r>
            <a:r>
              <a:rPr lang="zh-CN" altLang="en-US" sz="1600" b="1"/>
              <a:t>一整个月的，否则数据不完整或者不显示。可以看到搜索热度，用来判断词的流量大小</a:t>
            </a:r>
            <a:endParaRPr lang="zh-CN" altLang="en-US" sz="1600" b="1"/>
          </a:p>
        </p:txBody>
      </p:sp>
      <p:pic>
        <p:nvPicPr>
          <p:cNvPr id="5" name="图片 4"/>
          <p:cNvPicPr>
            <a:picLocks noChangeAspect="1"/>
          </p:cNvPicPr>
          <p:nvPr/>
        </p:nvPicPr>
        <p:blipFill>
          <a:blip r:embed="rId7"/>
          <a:stretch>
            <a:fillRect/>
          </a:stretch>
        </p:blipFill>
        <p:spPr>
          <a:xfrm>
            <a:off x="0" y="2065020"/>
            <a:ext cx="5788660" cy="4522470"/>
          </a:xfrm>
          <a:prstGeom prst="rect">
            <a:avLst/>
          </a:prstGeom>
        </p:spPr>
      </p:pic>
      <p:pic>
        <p:nvPicPr>
          <p:cNvPr id="7" name="图片 6"/>
          <p:cNvPicPr>
            <a:picLocks noChangeAspect="1"/>
          </p:cNvPicPr>
          <p:nvPr/>
        </p:nvPicPr>
        <p:blipFill>
          <a:blip r:embed="rId8"/>
          <a:stretch>
            <a:fillRect/>
          </a:stretch>
        </p:blipFill>
        <p:spPr>
          <a:xfrm>
            <a:off x="5849620" y="2065020"/>
            <a:ext cx="6244590" cy="4522470"/>
          </a:xfrm>
          <a:prstGeom prst="rect">
            <a:avLst/>
          </a:prstGeom>
        </p:spPr>
      </p:pic>
    </p:spTree>
    <p:custDataLst>
      <p:tags r:id="rId9"/>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254000" y="0"/>
            <a:ext cx="12446000" cy="6997700"/>
          </a:xfrm>
          <a:prstGeom prst="rect">
            <a:avLst/>
          </a:prstGeom>
          <a:noFill/>
          <a:ln w="25400" cap="flat" cmpd="sng">
            <a:noFill/>
            <a:prstDash val="solid"/>
            <a:round/>
          </a:ln>
        </p:spPr>
      </p:pic>
      <p:sp>
        <p:nvSpPr>
          <p:cNvPr id="15" name="正文"/>
          <p:cNvSpPr txBox="1"/>
          <p:nvPr>
            <p:custDataLst>
              <p:tags r:id="rId2"/>
            </p:custDataLst>
          </p:nvPr>
        </p:nvSpPr>
        <p:spPr>
          <a:xfrm>
            <a:off x="417195" y="288290"/>
            <a:ext cx="11343005" cy="675640"/>
          </a:xfrm>
          <a:prstGeom prst="rect">
            <a:avLst/>
          </a:prstGeom>
          <a:noFill/>
        </p:spPr>
        <p:txBody>
          <a:bodyPr wrap="square" lIns="107950" tIns="0" rIns="107950" bIns="0" rtlCol="0" anchor="t" anchorCtr="0">
            <a:noAutofit/>
          </a:bodyPr>
          <a:lstStyle/>
          <a:p>
            <a:pPr indent="0" algn="l" fontAlgn="auto">
              <a:lnSpc>
                <a:spcPct val="130000"/>
              </a:lnSpc>
            </a:pPr>
            <a:r>
              <a:rPr lang="en-US" altLang="zh-CN" sz="1600" b="1" spc="150" dirty="0">
                <a:solidFill>
                  <a:schemeClr val="tx1"/>
                </a:solidFill>
                <a:effectLst>
                  <a:outerShdw blurRad="38100" dist="19050" dir="2700000" algn="tl" rotWithShape="0">
                    <a:schemeClr val="dk1">
                      <a:alpha val="40000"/>
                    </a:schemeClr>
                  </a:outerShdw>
                </a:effectLst>
                <a:latin typeface="+mn-ea"/>
                <a:sym typeface="+mn-ea"/>
              </a:rPr>
              <a:t>2.</a:t>
            </a:r>
            <a:r>
              <a:rPr lang="zh-CN" altLang="en-US" sz="1600" b="1" spc="150" dirty="0">
                <a:solidFill>
                  <a:schemeClr val="tx1"/>
                </a:solidFill>
                <a:effectLst>
                  <a:outerShdw blurRad="38100" dist="19050" dir="2700000" algn="tl" rotWithShape="0">
                    <a:schemeClr val="dk1">
                      <a:alpha val="40000"/>
                    </a:schemeClr>
                  </a:outerShdw>
                </a:effectLst>
                <a:latin typeface="+mn-ea"/>
                <a:sym typeface="+mn-ea"/>
              </a:rPr>
              <a:t>通过中国制造首页查找关键词，搜索框里面出现的词，是最近买家搜索较多的词，可以看有没有符合的，可以直接用，可以参考同行写的标题组成方式是怎样的 </a:t>
            </a:r>
            <a:endParaRPr lang="zh-CN" altLang="en-US" sz="1600" b="1" spc="150" dirty="0">
              <a:solidFill>
                <a:schemeClr val="tx1"/>
              </a:solidFill>
              <a:effectLst>
                <a:outerShdw blurRad="38100" dist="19050" dir="2700000" algn="tl" rotWithShape="0">
                  <a:schemeClr val="dk1">
                    <a:alpha val="40000"/>
                  </a:schemeClr>
                </a:outerShdw>
              </a:effectLst>
              <a:latin typeface="+mn-ea"/>
              <a:sym typeface="+mn-ea"/>
            </a:endParaRPr>
          </a:p>
        </p:txBody>
      </p:sp>
      <p:pic>
        <p:nvPicPr>
          <p:cNvPr id="4" name="图片 3"/>
          <p:cNvPicPr>
            <a:picLocks noChangeAspect="1"/>
          </p:cNvPicPr>
          <p:nvPr/>
        </p:nvPicPr>
        <p:blipFill>
          <a:blip r:embed="rId3"/>
          <a:stretch>
            <a:fillRect/>
          </a:stretch>
        </p:blipFill>
        <p:spPr>
          <a:xfrm>
            <a:off x="1143635" y="1233805"/>
            <a:ext cx="9650730" cy="54819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192000" cy="6858000"/>
          </a:xfrm>
          <a:prstGeom prst="rect">
            <a:avLst/>
          </a:prstGeom>
          <a:noFill/>
          <a:ln w="25400" cap="flat" cmpd="sng">
            <a:noFill/>
            <a:prstDash val="solid"/>
            <a:round/>
          </a:ln>
        </p:spPr>
      </p:pic>
      <p:sp>
        <p:nvSpPr>
          <p:cNvPr id="3" name="AutoShape 3"/>
          <p:cNvSpPr/>
          <p:nvPr/>
        </p:nvSpPr>
        <p:spPr>
          <a:xfrm>
            <a:off x="749300" y="406400"/>
            <a:ext cx="1943100" cy="9271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4500" b="1" i="0" u="none" strike="noStrike" spc="500">
                <a:solidFill>
                  <a:srgbClr val="724A2F"/>
                </a:solidFill>
                <a:latin typeface="微软雅黑" panose="020B0503020204020204" charset="-122"/>
                <a:ea typeface="微软雅黑" panose="020B0503020204020204" charset="-122"/>
                <a:cs typeface="微软雅黑" panose="020B0503020204020204" charset="-122"/>
                <a:sym typeface="微软雅黑" panose="020B0503020204020204" charset="-122"/>
              </a:rPr>
              <a:t>目录</a:t>
            </a:r>
            <a:endParaRPr lang="en-US" sz="1100"/>
          </a:p>
        </p:txBody>
      </p:sp>
      <p:sp>
        <p:nvSpPr>
          <p:cNvPr id="4" name="AutoShape 4"/>
          <p:cNvSpPr/>
          <p:nvPr/>
        </p:nvSpPr>
        <p:spPr>
          <a:xfrm>
            <a:off x="749300" y="1358900"/>
            <a:ext cx="3238500" cy="5842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9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CONTENTS</a:t>
            </a:r>
            <a:endParaRPr lang="en-US" sz="1100"/>
          </a:p>
        </p:txBody>
      </p:sp>
      <p:sp>
        <p:nvSpPr>
          <p:cNvPr id="5" name="AutoShape 5"/>
          <p:cNvSpPr/>
          <p:nvPr/>
        </p:nvSpPr>
        <p:spPr>
          <a:xfrm>
            <a:off x="749300" y="2654300"/>
            <a:ext cx="609600" cy="520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200" b="1" i="1" u="none" strike="noStrike">
                <a:solidFill>
                  <a:srgbClr val="724A2F"/>
                </a:solidFill>
                <a:latin typeface="微软雅黑" panose="020B0503020204020204" charset="-122"/>
                <a:ea typeface="微软雅黑" panose="020B0503020204020204" charset="-122"/>
                <a:cs typeface="微软雅黑" panose="020B0503020204020204" charset="-122"/>
                <a:sym typeface="微软雅黑" panose="020B0503020204020204" charset="-122"/>
              </a:rPr>
              <a:t>01.</a:t>
            </a:r>
            <a:endParaRPr lang="en-US" sz="1100"/>
          </a:p>
        </p:txBody>
      </p:sp>
      <p:sp>
        <p:nvSpPr>
          <p:cNvPr id="6" name="AutoShape 6"/>
          <p:cNvSpPr/>
          <p:nvPr/>
        </p:nvSpPr>
        <p:spPr>
          <a:xfrm>
            <a:off x="1663700" y="2730500"/>
            <a:ext cx="2781300" cy="635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培训目的与核心原则</a:t>
            </a:r>
            <a:endParaRPr lang="en-US" sz="1100"/>
          </a:p>
        </p:txBody>
      </p:sp>
      <p:sp>
        <p:nvSpPr>
          <p:cNvPr id="7" name="AutoShape 7"/>
          <p:cNvSpPr/>
          <p:nvPr/>
        </p:nvSpPr>
        <p:spPr>
          <a:xfrm>
            <a:off x="4965700" y="2654300"/>
            <a:ext cx="609600" cy="520700"/>
          </a:xfrm>
          <a:prstGeom prst="rect">
            <a:avLst/>
          </a:prstGeom>
          <a:noFill/>
          <a:ln w="12700" cap="flat" cmpd="sng">
            <a:noFill/>
            <a:prstDash val="solid"/>
            <a:round/>
          </a:ln>
        </p:spPr>
        <p:txBody>
          <a:bodyPr vert="horz" wrap="square" lIns="88900" tIns="50800" rIns="88900" bIns="50800" rtlCol="0" anchor="t" anchorCtr="0"/>
          <a:lstStyle/>
          <a:p>
            <a:pPr marL="0" indent="0" algn="r">
              <a:lnSpc>
                <a:spcPct val="100000"/>
              </a:lnSpc>
              <a:defRPr/>
            </a:pPr>
            <a:r>
              <a:rPr lang="en-US" sz="2200" b="1" i="1" u="none" strike="noStrike">
                <a:solidFill>
                  <a:srgbClr val="615322"/>
                </a:solidFill>
                <a:latin typeface="微软雅黑" panose="020B0503020204020204" charset="-122"/>
                <a:ea typeface="微软雅黑" panose="020B0503020204020204" charset="-122"/>
                <a:cs typeface="微软雅黑" panose="020B0503020204020204" charset="-122"/>
                <a:sym typeface="微软雅黑" panose="020B0503020204020204" charset="-122"/>
              </a:rPr>
              <a:t>02.</a:t>
            </a:r>
            <a:endParaRPr lang="en-US" sz="1100"/>
          </a:p>
        </p:txBody>
      </p:sp>
      <p:sp>
        <p:nvSpPr>
          <p:cNvPr id="8" name="AutoShape 8"/>
          <p:cNvSpPr/>
          <p:nvPr/>
        </p:nvSpPr>
        <p:spPr>
          <a:xfrm>
            <a:off x="5880100" y="2730500"/>
            <a:ext cx="2781300" cy="635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产品发布全流程规范</a:t>
            </a:r>
            <a:endParaRPr lang="en-US" sz="1100"/>
          </a:p>
        </p:txBody>
      </p:sp>
      <p:sp>
        <p:nvSpPr>
          <p:cNvPr id="9" name="AutoShape 9"/>
          <p:cNvSpPr/>
          <p:nvPr/>
        </p:nvSpPr>
        <p:spPr>
          <a:xfrm>
            <a:off x="749300" y="3733800"/>
            <a:ext cx="609600" cy="520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200" b="1" i="1" u="none" strike="noStrike">
                <a:solidFill>
                  <a:srgbClr val="724A2F"/>
                </a:solidFill>
                <a:latin typeface="微软雅黑" panose="020B0503020204020204" charset="-122"/>
                <a:ea typeface="微软雅黑" panose="020B0503020204020204" charset="-122"/>
                <a:cs typeface="微软雅黑" panose="020B0503020204020204" charset="-122"/>
                <a:sym typeface="微软雅黑" panose="020B0503020204020204" charset="-122"/>
              </a:rPr>
              <a:t>03.</a:t>
            </a:r>
            <a:endParaRPr lang="en-US" sz="1100"/>
          </a:p>
        </p:txBody>
      </p:sp>
      <p:sp>
        <p:nvSpPr>
          <p:cNvPr id="10" name="AutoShape 10"/>
          <p:cNvSpPr/>
          <p:nvPr/>
        </p:nvSpPr>
        <p:spPr>
          <a:xfrm>
            <a:off x="1663700" y="3810000"/>
            <a:ext cx="2781300" cy="635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关键词策略与风险规避</a:t>
            </a:r>
            <a:endParaRPr lang="en-US" sz="1100"/>
          </a:p>
        </p:txBody>
      </p:sp>
      <p:sp>
        <p:nvSpPr>
          <p:cNvPr id="11" name="AutoShape 11"/>
          <p:cNvSpPr/>
          <p:nvPr/>
        </p:nvSpPr>
        <p:spPr>
          <a:xfrm>
            <a:off x="4965700" y="3733800"/>
            <a:ext cx="609600" cy="520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200" b="1" i="1" u="none" strike="noStrike">
                <a:solidFill>
                  <a:srgbClr val="615322"/>
                </a:solidFill>
                <a:latin typeface="微软雅黑" panose="020B0503020204020204" charset="-122"/>
                <a:ea typeface="微软雅黑" panose="020B0503020204020204" charset="-122"/>
                <a:cs typeface="微软雅黑" panose="020B0503020204020204" charset="-122"/>
                <a:sym typeface="微软雅黑" panose="020B0503020204020204" charset="-122"/>
              </a:rPr>
              <a:t>04.</a:t>
            </a:r>
            <a:endParaRPr lang="en-US" sz="1100"/>
          </a:p>
        </p:txBody>
      </p:sp>
      <p:sp>
        <p:nvSpPr>
          <p:cNvPr id="12" name="AutoShape 12"/>
          <p:cNvSpPr/>
          <p:nvPr/>
        </p:nvSpPr>
        <p:spPr>
          <a:xfrm>
            <a:off x="5880100" y="3810000"/>
            <a:ext cx="2781300" cy="635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考核与执行落地</a:t>
            </a:r>
            <a:endParaRPr lang="en-US" sz="11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254000" y="0"/>
            <a:ext cx="12446000" cy="6997700"/>
          </a:xfrm>
          <a:prstGeom prst="rect">
            <a:avLst/>
          </a:prstGeom>
          <a:noFill/>
          <a:ln w="25400" cap="flat" cmpd="sng">
            <a:noFill/>
            <a:prstDash val="solid"/>
            <a:round/>
          </a:ln>
        </p:spPr>
      </p:pic>
      <p:sp>
        <p:nvSpPr>
          <p:cNvPr id="7" name="AutoShape 7"/>
          <p:cNvSpPr/>
          <p:nvPr/>
        </p:nvSpPr>
        <p:spPr>
          <a:xfrm>
            <a:off x="508000" y="1778000"/>
            <a:ext cx="8382000" cy="1206500"/>
          </a:xfrm>
          <a:prstGeom prst="roundRect">
            <a:avLst>
              <a:gd name="adj" fmla="val 0"/>
            </a:avLst>
          </a:prstGeom>
          <a:solidFill>
            <a:srgbClr val="FEF2F2">
              <a:alpha val="70000"/>
            </a:srgbClr>
          </a:solidFill>
          <a:ln w="12700" cap="flat" cmpd="sng">
            <a:solidFill>
              <a:srgbClr val="EF4444">
                <a:alpha val="40000"/>
              </a:srgbClr>
            </a:solidFill>
            <a:prstDash val="solid"/>
            <a:round/>
          </a:ln>
        </p:spPr>
        <p:txBody>
          <a:bodyPr vert="horz" wrap="square" lIns="63500" tIns="63500" rIns="63500" bIns="63500" rtlCol="0" anchor="ctr"/>
          <a:lstStyle/>
          <a:p>
            <a:pPr marL="0" indent="0" algn="l">
              <a:lnSpc>
                <a:spcPct val="108000"/>
              </a:lnSpc>
              <a:defRPr/>
            </a:pPr>
            <a:r>
              <a:rPr lang="en-US" b="1">
                <a:solidFill>
                  <a:srgbClr val="B91C1C"/>
                </a:solidFill>
                <a:latin typeface="Noto Sans SC" panose="020B0200000000000000" charset="-122"/>
                <a:ea typeface="Noto Sans SC" panose="020B0200000000000000" charset="-122"/>
                <a:cs typeface="Noto Sans SC" panose="020B0200000000000000" charset="-122"/>
                <a:sym typeface="Noto Sans SC" panose="020B0200000000000000" charset="-122"/>
              </a:rPr>
              <a:t>🚫 绝对禁区：触碰即违规</a:t>
            </a:r>
            <a:endParaRPr lang="en-US"/>
          </a:p>
          <a:p>
            <a:pPr marL="0" indent="0" algn="l">
              <a:lnSpc>
                <a:spcPct val="108000"/>
              </a:lnSpc>
            </a:pPr>
            <a:r>
              <a:rPr lang="en-US">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在关键词、产品主图、详情页描述中，严禁出现任何品牌词、违规词、禁售词及侵权表述。这是平台审核的“一票否决”项，直接导致商品无法上架或被强制下架。</a:t>
            </a:r>
          </a:p>
        </p:txBody>
      </p:sp>
      <p:sp>
        <p:nvSpPr>
          <p:cNvPr id="9" name="AutoShape 9"/>
          <p:cNvSpPr/>
          <p:nvPr/>
        </p:nvSpPr>
        <p:spPr>
          <a:xfrm>
            <a:off x="508000" y="3175000"/>
            <a:ext cx="8382000" cy="1460500"/>
          </a:xfrm>
          <a:prstGeom prst="roundRect">
            <a:avLst>
              <a:gd name="adj" fmla="val 0"/>
            </a:avLst>
          </a:prstGeom>
          <a:solidFill>
            <a:srgbClr val="EFF6FF">
              <a:alpha val="70000"/>
            </a:srgbClr>
          </a:solidFill>
          <a:ln w="12700" cap="flat" cmpd="sng">
            <a:solidFill>
              <a:srgbClr val="3B82F6">
                <a:alpha val="4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635000" y="3276600"/>
            <a:ext cx="40005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1D4ED8"/>
                </a:solidFill>
                <a:latin typeface="Noto Sans SC" panose="020B0200000000000000" charset="-122"/>
                <a:ea typeface="Noto Sans SC" panose="020B0200000000000000" charset="-122"/>
                <a:cs typeface="Noto Sans SC" panose="020B0200000000000000" charset="-122"/>
                <a:sym typeface="Noto Sans SC" panose="020B0200000000000000" charset="-122"/>
              </a:rPr>
              <a:t>📄 企微文档：权威清单</a:t>
            </a:r>
            <a:endParaRPr lang="en-US" sz="1100"/>
          </a:p>
          <a:p>
            <a:pPr marL="0" indent="0" algn="l">
              <a:lnSpc>
                <a:spcPct val="108000"/>
              </a:lnSpc>
            </a:pP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团队已整理《品牌及违规词黑名单》并实时更新，涵盖全品类高风险词汇，上架前请务必对照排查，确保万无一失。</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nvSpPr>
        <p:spPr>
          <a:xfrm>
            <a:off x="4699000" y="3276600"/>
            <a:ext cx="40005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1D4ED8"/>
                </a:solidFill>
                <a:latin typeface="Noto Sans SC" panose="020B0200000000000000" charset="-122"/>
                <a:ea typeface="Noto Sans SC" panose="020B0200000000000000" charset="-122"/>
                <a:cs typeface="Noto Sans SC" panose="020B0200000000000000" charset="-122"/>
                <a:sym typeface="Noto Sans SC" panose="020B0200000000000000" charset="-122"/>
              </a:rPr>
              <a:t>🔍 选词参谋：特征识别</a:t>
            </a:r>
            <a:endParaRPr lang="en-US" sz="1100"/>
          </a:p>
          <a:p>
            <a:pPr marL="0" indent="0" algn="l">
              <a:lnSpc>
                <a:spcPct val="108000"/>
              </a:lnSpc>
            </a:pP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利用指数分析：品牌词通常具有“词汇极短、卖家覆盖量少、自然点击率偏低”的特征，可快速辅助识别疑似风险词。</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nvSpPr>
        <p:spPr>
          <a:xfrm>
            <a:off x="508000" y="4889500"/>
            <a:ext cx="8382000" cy="1206500"/>
          </a:xfrm>
          <a:prstGeom prst="roundRect">
            <a:avLst>
              <a:gd name="adj" fmla="val 0"/>
            </a:avLst>
          </a:prstGeom>
          <a:solidFill>
            <a:srgbClr val="FFFBEB">
              <a:alpha val="70000"/>
            </a:srgbClr>
          </a:solidFill>
          <a:ln w="12700" cap="flat" cmpd="sng">
            <a:solidFill>
              <a:srgbClr val="F59E0B">
                <a:alpha val="4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635000" y="4991100"/>
            <a:ext cx="8128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B45309"/>
                </a:solidFill>
                <a:latin typeface="Noto Sans SC" panose="020B0200000000000000" charset="-122"/>
                <a:ea typeface="Noto Sans SC" panose="020B0200000000000000" charset="-122"/>
                <a:cs typeface="Noto Sans SC" panose="020B0200000000000000" charset="-122"/>
                <a:sym typeface="Noto Sans SC" panose="020B0200000000000000" charset="-122"/>
              </a:rPr>
              <a:t>💥 违规代价：成本极高</a:t>
            </a:r>
            <a:endParaRPr lang="en-US" sz="1100"/>
          </a:p>
          <a:p>
            <a:pPr marL="0" indent="0" algn="l">
              <a:lnSpc>
                <a:spcPct val="108000"/>
              </a:lnSpc>
            </a:pP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系统抽检一旦命中，商品直接退回修改，浪费时间成本；若情节严重，将触发平台投诉机制，影响店铺整体权重，甚至限制类目经营权限。</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nvSpPr>
        <p:spPr>
          <a:xfrm>
            <a:off x="9155430" y="2044700"/>
            <a:ext cx="2768600" cy="4584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25000"/>
              </a:lnSpc>
              <a:defRPr/>
            </a:pPr>
            <a:r>
              <a:rPr lang="en-US" sz="1500" b="1" i="0" u="none" strike="noStrike">
                <a:solidFill>
                  <a:srgbClr val="991B1B"/>
                </a:solidFill>
                <a:latin typeface="Noto Sans SC" panose="020B0200000000000000" charset="-122"/>
                <a:ea typeface="Noto Sans SC" panose="020B0200000000000000" charset="-122"/>
                <a:cs typeface="Noto Sans SC" panose="020B0200000000000000" charset="-122"/>
                <a:sym typeface="Noto Sans SC" panose="020B0200000000000000" charset="-122"/>
              </a:rPr>
              <a:t>💡 避坑小贴士</a:t>
            </a:r>
            <a:endParaRPr lang="en-US" sz="1100"/>
          </a:p>
          <a:p>
            <a:pPr marL="0" indent="0" algn="l">
              <a:lnSpc>
                <a:spcPct val="117000"/>
              </a:lnSpc>
            </a:pPr>
            <a:r>
              <a:rPr lang="en-US" sz="15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“先查词，后上架”应成为大家的固定习惯。</a:t>
            </a:r>
            <a:endParaRPr lang="en-US" sz="15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pPr>
            <a:r>
              <a:rPr lang="en-US" sz="15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遇到拿捏不准的词汇，不要凭感觉填写，第一时间查阅共享文档或使用工具进行二次验证。</a:t>
            </a:r>
            <a:endParaRPr lang="en-US" sz="15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pPr>
            <a:r>
              <a:rPr lang="en-US" sz="15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合规是运营的生命线，守住底线才能避免不必要的损失。</a:t>
            </a:r>
            <a:endParaRPr lang="en-US" sz="15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nvSpPr>
        <p:spPr>
          <a:xfrm>
            <a:off x="508000" y="762000"/>
            <a:ext cx="863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14532D"/>
                </a:solidFill>
                <a:latin typeface="Noto Sans SC" panose="020B0200000000000000" charset="-122"/>
                <a:ea typeface="Noto Sans SC" panose="020B0200000000000000" charset="-122"/>
                <a:cs typeface="Noto Sans SC" panose="020B0200000000000000" charset="-122"/>
                <a:sym typeface="Noto Sans SC" panose="020B0200000000000000" charset="-122"/>
              </a:rPr>
              <a:t>10. 风险规避：违规与侵权词红线</a:t>
            </a:r>
            <a:endParaRPr lang="en-US" sz="11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254000" y="0"/>
            <a:ext cx="12446000" cy="6997700"/>
          </a:xfrm>
          <a:prstGeom prst="rect">
            <a:avLst/>
          </a:prstGeom>
          <a:noFill/>
          <a:ln w="25400" cap="flat" cmpd="sng">
            <a:noFill/>
            <a:prstDash val="solid"/>
            <a:round/>
          </a:ln>
        </p:spPr>
      </p:pic>
      <p:pic>
        <p:nvPicPr>
          <p:cNvPr id="3" name="图片 2"/>
          <p:cNvPicPr>
            <a:picLocks noChangeAspect="1"/>
          </p:cNvPicPr>
          <p:nvPr/>
        </p:nvPicPr>
        <p:blipFill>
          <a:blip r:embed="rId2"/>
          <a:stretch>
            <a:fillRect/>
          </a:stretch>
        </p:blipFill>
        <p:spPr>
          <a:xfrm>
            <a:off x="181610" y="238125"/>
            <a:ext cx="9307830" cy="6619875"/>
          </a:xfrm>
          <a:prstGeom prst="rect">
            <a:avLst/>
          </a:prstGeom>
        </p:spPr>
      </p:pic>
      <p:sp>
        <p:nvSpPr>
          <p:cNvPr id="4" name="文本框 3"/>
          <p:cNvSpPr txBox="1"/>
          <p:nvPr/>
        </p:nvSpPr>
        <p:spPr>
          <a:xfrm>
            <a:off x="9658985" y="2618740"/>
            <a:ext cx="2399665" cy="2959100"/>
          </a:xfrm>
          <a:prstGeom prst="rect">
            <a:avLst/>
          </a:prstGeom>
          <a:noFill/>
        </p:spPr>
        <p:txBody>
          <a:bodyPr wrap="square" rtlCol="0">
            <a:noAutofit/>
          </a:bodyPr>
          <a:p>
            <a:pPr algn="ctr"/>
            <a:r>
              <a:rPr lang="en-US" altLang="zh-CN" b="1"/>
              <a:t>1.关于关键词和图片方面，需要注意违规侵权等问题，不要使用品牌词和违规词禁售词等，属性主图和详情页上面也要注意不要出现这些词</a:t>
            </a:r>
            <a:endParaRPr lang="en-US" altLang="zh-CN" b="1"/>
          </a:p>
          <a:p>
            <a:pPr algn="ctr"/>
            <a:endParaRPr lang="en-US" altLang="zh-CN" b="1"/>
          </a:p>
          <a:p>
            <a:pPr algn="ctr"/>
            <a:r>
              <a:rPr lang="en-US" altLang="zh-CN" b="1"/>
              <a:t>2.</a:t>
            </a:r>
            <a:r>
              <a:rPr lang="zh-CN" altLang="en-US" b="1">
                <a:sym typeface="+mn-ea"/>
              </a:rPr>
              <a:t>在企业微信文档里面，所有关键词表里面有个表写了所有品牌词，会不定时的更新，品牌词都在里面，不确定是否是品牌词可以查询一下</a:t>
            </a:r>
            <a:endParaRPr lang="en-US" altLang="zh-CN" b="1"/>
          </a:p>
          <a:p>
            <a:pPr algn="ctr"/>
            <a:endParaRPr lang="zh-CN" altLang="en-US"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3505200"/>
            <a:ext cx="3644900" cy="33528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5016500" y="0"/>
            <a:ext cx="7175500" cy="4013200"/>
          </a:xfrm>
          <a:prstGeom prst="rect">
            <a:avLst/>
          </a:prstGeom>
          <a:noFill/>
          <a:ln w="25400" cap="flat" cmpd="sng">
            <a:noFill/>
            <a:prstDash val="solid"/>
            <a:round/>
          </a:ln>
        </p:spPr>
      </p:pic>
      <p:sp>
        <p:nvSpPr>
          <p:cNvPr id="4" name="AutoShape 4"/>
          <p:cNvSpPr/>
          <p:nvPr/>
        </p:nvSpPr>
        <p:spPr>
          <a:xfrm>
            <a:off x="1778000" y="2311400"/>
            <a:ext cx="8216900" cy="1206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4800" b="1" i="0" u="none" strike="noStrike" spc="70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04 考核与执行落地</a:t>
            </a:r>
            <a:endParaRPr lang="en-US" sz="1100"/>
          </a:p>
        </p:txBody>
      </p:sp>
      <p:sp>
        <p:nvSpPr>
          <p:cNvPr id="5" name="AutoShape 5"/>
          <p:cNvSpPr/>
          <p:nvPr/>
        </p:nvSpPr>
        <p:spPr>
          <a:xfrm>
            <a:off x="1778000" y="4127500"/>
            <a:ext cx="82169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600" b="1" i="0" u="none" strike="noStrike">
                <a:solidFill>
                  <a:srgbClr val="2E521C"/>
                </a:solidFill>
                <a:latin typeface="微软雅黑" panose="020B0503020204020204" charset="-122"/>
                <a:ea typeface="微软雅黑" panose="020B0503020204020204" charset="-122"/>
                <a:cs typeface="微软雅黑" panose="020B0503020204020204" charset="-122"/>
                <a:sym typeface="微软雅黑" panose="020B0503020204020204" charset="-122"/>
              </a:rPr>
              <a:t>标准统一 | 责任到人</a:t>
            </a:r>
            <a:endParaRPr lang="en-US" sz="1100"/>
          </a:p>
        </p:txBody>
      </p:sp>
      <p:sp>
        <p:nvSpPr>
          <p:cNvPr id="6" name="AutoShape 6"/>
          <p:cNvSpPr/>
          <p:nvPr/>
        </p:nvSpPr>
        <p:spPr>
          <a:xfrm>
            <a:off x="1651000" y="5270500"/>
            <a:ext cx="8890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6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建立量化考核指标与监督机制，将培训内容转化为可执行的标准动作，</a:t>
            </a:r>
            <a:br>
              <a:rPr lang="en-US" sz="16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6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明确岗位责任边界，确保每一项策略都能精准落地，形成业务增长的闭环。</a:t>
            </a:r>
            <a:endParaRPr lang="en-US" sz="11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3505200"/>
            <a:ext cx="3644900" cy="33528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5016500" y="0"/>
            <a:ext cx="7175500" cy="4013200"/>
          </a:xfrm>
          <a:prstGeom prst="rect">
            <a:avLst/>
          </a:prstGeom>
          <a:noFill/>
          <a:ln w="25400" cap="flat" cmpd="sng">
            <a:noFill/>
            <a:prstDash val="solid"/>
            <a:round/>
          </a:ln>
        </p:spPr>
      </p:pic>
      <p:sp>
        <p:nvSpPr>
          <p:cNvPr id="4" name="AutoShape 4"/>
          <p:cNvSpPr/>
          <p:nvPr/>
        </p:nvSpPr>
        <p:spPr>
          <a:xfrm>
            <a:off x="1981200" y="2458720"/>
            <a:ext cx="8216900" cy="1206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7200" b="1" i="0" u="none" strike="noStrike" spc="700">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Q &amp; A</a:t>
            </a:r>
            <a:endParaRPr lang="en-US" sz="1100"/>
          </a:p>
        </p:txBody>
      </p:sp>
      <p:sp>
        <p:nvSpPr>
          <p:cNvPr id="5" name="AutoShape 5"/>
          <p:cNvSpPr/>
          <p:nvPr/>
        </p:nvSpPr>
        <p:spPr>
          <a:xfrm>
            <a:off x="2895600" y="3556000"/>
            <a:ext cx="6616700" cy="2895600"/>
          </a:xfrm>
          <a:prstGeom prst="rect">
            <a:avLst/>
          </a:prstGeom>
          <a:noFill/>
          <a:ln w="12700" cap="flat" cmpd="sng">
            <a:noFill/>
            <a:prstDash val="solid"/>
            <a:round/>
          </a:ln>
        </p:spPr>
        <p:txBody>
          <a:bodyPr vert="horz" wrap="square" lIns="0" tIns="50800" rIns="0" bIns="50800" rtlCol="0" anchor="t" anchorCtr="0"/>
          <a:lstStyle/>
          <a:p>
            <a:pPr marL="0" indent="0" algn="ctr">
              <a:lnSpc>
                <a:spcPct val="108000"/>
              </a:lnSpc>
              <a:defRPr/>
            </a:pPr>
            <a:r>
              <a:rPr lang="en-US" sz="2400" b="1"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Thank You !</a:t>
            </a:r>
            <a:endParaRPr lang="en-US" sz="1100"/>
          </a:p>
          <a:p>
            <a:pPr marL="0" indent="0" algn="ctr">
              <a:lnSpc>
                <a:spcPct val="117000"/>
              </a:lnSpc>
            </a:pPr>
            <a:r>
              <a:rPr lang="en-US" sz="1800" b="0" i="0" u="none" strike="noStrike">
                <a:solidFill>
                  <a:srgbClr val="1F2329"/>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回顾本次培训，我们从产品发布的全流程、关键词策略到风险规避，</a:t>
            </a:r>
            <a:endParaRPr lang="en-US" sz="1800" b="0" i="0" u="none" strike="noStrike">
              <a:solidFill>
                <a:srgbClr val="1F2329"/>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ctr">
              <a:lnSpc>
                <a:spcPct val="117000"/>
              </a:lnSpc>
            </a:pPr>
            <a:r>
              <a:rPr lang="en-US" sz="1800" b="0" i="0" u="none" strike="noStrike">
                <a:solidFill>
                  <a:srgbClr val="1F2329"/>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相信大家对国际站产品运营有了更清晰的认知。</a:t>
            </a:r>
            <a:endParaRPr lang="en-US" sz="1800" b="0" i="0" u="none" strike="noStrike">
              <a:solidFill>
                <a:srgbClr val="1F2329"/>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ctr">
              <a:lnSpc>
                <a:spcPct val="117000"/>
              </a:lnSpc>
            </a:pPr>
            <a:r>
              <a:rPr lang="en-US" sz="1800" b="0" i="0" u="none" strike="noStrike">
                <a:solidFill>
                  <a:srgbClr val="1F2329"/>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现在欢迎大家提出疑问，我们一起探讨交流，共同进步！</a:t>
            </a:r>
            <a:endParaRPr lang="en-US" sz="1800" b="0" i="0" u="none" strike="noStrike">
              <a:solidFill>
                <a:srgbClr val="1F2329"/>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6" name="AutoShape 6"/>
          <p:cNvSpPr/>
          <p:nvPr/>
        </p:nvSpPr>
        <p:spPr>
          <a:xfrm>
            <a:off x="4787900" y="1682750"/>
            <a:ext cx="2832100" cy="647700"/>
          </a:xfrm>
          <a:prstGeom prst="rect">
            <a:avLst/>
          </a:prstGeom>
          <a:noFill/>
          <a:ln w="12700" cap="flat" cmpd="sng">
            <a:noFill/>
            <a:prstDash val="solid"/>
            <a:round/>
          </a:ln>
        </p:spPr>
        <p:txBody>
          <a:bodyPr vert="horz" wrap="square" lIns="0" tIns="0" rIns="0" bIns="0" rtlCol="0" anchor="b" anchorCtr="0"/>
          <a:lstStyle/>
          <a:p>
            <a:pPr marL="0" indent="0" algn="ctr">
              <a:lnSpc>
                <a:spcPct val="100000"/>
              </a:lnSpc>
              <a:defRPr/>
            </a:pPr>
            <a:r>
              <a:rPr lang="en-US" sz="2400" b="1"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互动交流时刻</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3505200"/>
            <a:ext cx="3644900" cy="33528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5016500" y="0"/>
            <a:ext cx="7175500" cy="4013200"/>
          </a:xfrm>
          <a:prstGeom prst="rect">
            <a:avLst/>
          </a:prstGeom>
          <a:noFill/>
          <a:ln w="25400" cap="flat" cmpd="sng">
            <a:noFill/>
            <a:prstDash val="solid"/>
            <a:round/>
          </a:ln>
        </p:spPr>
      </p:pic>
      <p:sp>
        <p:nvSpPr>
          <p:cNvPr id="4" name="AutoShape 4"/>
          <p:cNvSpPr/>
          <p:nvPr/>
        </p:nvSpPr>
        <p:spPr>
          <a:xfrm>
            <a:off x="1841500" y="673100"/>
            <a:ext cx="8216900" cy="1206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4800" b="1" i="0" u="none" strike="noStrike" spc="700">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01 培训目的与核心原则</a:t>
            </a:r>
            <a:endParaRPr lang="en-US" sz="4800" b="1" i="0" u="none" strike="noStrike" spc="700">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5" name="AutoShape 5"/>
          <p:cNvSpPr/>
          <p:nvPr/>
        </p:nvSpPr>
        <p:spPr>
          <a:xfrm>
            <a:off x="2895600" y="3556000"/>
            <a:ext cx="6616700" cy="2895600"/>
          </a:xfrm>
          <a:prstGeom prst="rect">
            <a:avLst/>
          </a:prstGeom>
          <a:noFill/>
          <a:ln w="12700" cap="flat" cmpd="sng">
            <a:noFill/>
            <a:prstDash val="solid"/>
            <a:round/>
          </a:ln>
        </p:spPr>
        <p:txBody>
          <a:bodyPr vert="horz" wrap="square" lIns="0" tIns="50800" rIns="0" bIns="50800" rtlCol="0" anchor="t" anchorCtr="0"/>
          <a:lstStyle/>
          <a:p>
            <a:pPr marL="0" indent="0" algn="ctr">
              <a:lnSpc>
                <a:spcPct val="100000"/>
              </a:lnSpc>
              <a:defRPr/>
            </a:pPr>
            <a:r>
              <a:rPr lang="en-US" sz="1700" b="1" i="0" u="none" strike="noStrike">
                <a:solidFill>
                  <a:srgbClr val="000000"/>
                </a:solidFill>
                <a:effectLst>
                  <a:outerShdw blurRad="38100" dist="25400" dir="2700000" algn="tl" rotWithShape="0">
                    <a:srgbClr val="000000">
                      <a:alpha val="40000"/>
                    </a:srgbClr>
                  </a:outerShdw>
                </a:effectLst>
                <a:latin typeface="Arial" panose="020B0604020202020204"/>
                <a:ea typeface="Arial" panose="020B0604020202020204"/>
                <a:cs typeface="Arial" panose="020B0604020202020204"/>
                <a:sym typeface="Arial" panose="020B0604020202020204"/>
              </a:rPr>
              <a:t>01 统一标准：</a:t>
            </a:r>
            <a:r>
              <a:rPr lang="en-US" sz="1700" b="0"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规范全平台产品上架规则，统一信息展示口径，确保对外输出的产品参数、图文风格专业一致，强化品牌专业度与客户信任度。</a:t>
            </a:r>
            <a:endParaRPr lang="en-US" sz="1100"/>
          </a:p>
          <a:p>
            <a:pPr marL="0" indent="0" algn="ctr">
              <a:lnSpc>
                <a:spcPct val="100000"/>
              </a:lnSpc>
            </a:pPr>
            <a:r>
              <a:rPr lang="en-US" sz="1700" b="1" i="0" u="none" strike="noStrike">
                <a:solidFill>
                  <a:srgbClr val="000000"/>
                </a:solidFill>
                <a:effectLst>
                  <a:outerShdw blurRad="38100" dist="25400" dir="2700000" algn="tl" rotWithShape="0">
                    <a:srgbClr val="000000">
                      <a:alpha val="40000"/>
                    </a:srgbClr>
                  </a:outerShdw>
                </a:effectLst>
                <a:latin typeface="Arial" panose="020B0604020202020204"/>
                <a:ea typeface="Arial" panose="020B0604020202020204"/>
                <a:cs typeface="Arial" panose="020B0604020202020204"/>
                <a:sym typeface="Arial" panose="020B0604020202020204"/>
              </a:rPr>
              <a:t>02 规避风险：</a:t>
            </a:r>
            <a:r>
              <a:rPr lang="en-US" sz="1700" b="0"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严守平台规则红线，重点规避虚假价格、虚假MOQ等违规行为，杜绝侵权与禁售词，避免产品下架、店铺处罚及账号降权风险。</a:t>
            </a:r>
            <a:endParaRPr lang="en-US" sz="1700" b="0"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ctr">
              <a:lnSpc>
                <a:spcPct val="100000"/>
              </a:lnSpc>
            </a:pPr>
            <a:r>
              <a:rPr lang="en-US" sz="1700" b="1" i="0" u="none" strike="noStrike">
                <a:solidFill>
                  <a:srgbClr val="000000"/>
                </a:solidFill>
                <a:effectLst>
                  <a:outerShdw blurRad="38100" dist="25400" dir="2700000" algn="tl" rotWithShape="0">
                    <a:srgbClr val="000000">
                      <a:alpha val="40000"/>
                    </a:srgbClr>
                  </a:outerShdw>
                </a:effectLst>
                <a:latin typeface="Arial" panose="020B0604020202020204"/>
                <a:ea typeface="Arial" panose="020B0604020202020204"/>
                <a:cs typeface="Arial" panose="020B0604020202020204"/>
                <a:sym typeface="Arial" panose="020B0604020202020204"/>
              </a:rPr>
              <a:t>03 提升效率：</a:t>
            </a:r>
            <a:r>
              <a:rPr lang="en-US" sz="1700" b="0"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通过标准化操作减少重复修改成本，优化信息匹配度与检索精准度，有效提升产品曝光量与询盘质量，最终带动订单转化率提升。</a:t>
            </a:r>
            <a:endParaRPr lang="en-US" sz="1700" b="0"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6" name="AutoShape 6"/>
          <p:cNvSpPr/>
          <p:nvPr/>
        </p:nvSpPr>
        <p:spPr>
          <a:xfrm>
            <a:off x="4533900" y="1879600"/>
            <a:ext cx="2832100" cy="647700"/>
          </a:xfrm>
          <a:prstGeom prst="rect">
            <a:avLst/>
          </a:prstGeom>
          <a:noFill/>
          <a:ln w="12700" cap="flat" cmpd="sng">
            <a:noFill/>
            <a:prstDash val="solid"/>
            <a:round/>
          </a:ln>
        </p:spPr>
        <p:txBody>
          <a:bodyPr vert="horz" wrap="square" lIns="0" tIns="0" rIns="0" bIns="0" rtlCol="0" anchor="b" anchorCtr="0"/>
          <a:lstStyle/>
          <a:p>
            <a:pPr marL="0" indent="0" algn="ctr">
              <a:lnSpc>
                <a:spcPct val="100000"/>
              </a:lnSpc>
              <a:defRPr/>
            </a:pPr>
            <a:r>
              <a:rPr lang="en-US" sz="2200" b="1"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核心目标导向</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l="43" r="43"/>
          <a:stretch>
            <a:fillRect/>
          </a:stretch>
        </p:blipFill>
        <p:spPr>
          <a:xfrm>
            <a:off x="0" y="3505200"/>
            <a:ext cx="3644900" cy="3352800"/>
          </a:xfrm>
          <a:prstGeom prst="rect">
            <a:avLst/>
          </a:prstGeom>
          <a:noFill/>
          <a:ln w="25400" cap="flat" cmpd="sng">
            <a:noFill/>
            <a:prstDash val="solid"/>
            <a:round/>
          </a:ln>
        </p:spPr>
      </p:pic>
      <p:pic>
        <p:nvPicPr>
          <p:cNvPr id="3" name="Picture 3"/>
          <p:cNvPicPr>
            <a:picLocks noChangeAspect="1"/>
          </p:cNvPicPr>
          <p:nvPr/>
        </p:nvPicPr>
        <p:blipFill>
          <a:blip r:embed="rId2"/>
          <a:srcRect t="34" b="34"/>
          <a:stretch>
            <a:fillRect/>
          </a:stretch>
        </p:blipFill>
        <p:spPr>
          <a:xfrm>
            <a:off x="5016500" y="0"/>
            <a:ext cx="7175500" cy="4013200"/>
          </a:xfrm>
          <a:prstGeom prst="rect">
            <a:avLst/>
          </a:prstGeom>
          <a:noFill/>
          <a:ln w="25400" cap="flat" cmpd="sng">
            <a:noFill/>
            <a:prstDash val="solid"/>
            <a:round/>
          </a:ln>
        </p:spPr>
      </p:pic>
      <p:sp>
        <p:nvSpPr>
          <p:cNvPr id="4" name="AutoShape 4"/>
          <p:cNvSpPr/>
          <p:nvPr/>
        </p:nvSpPr>
        <p:spPr>
          <a:xfrm>
            <a:off x="1778000" y="2311400"/>
            <a:ext cx="8216900" cy="1206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4800" b="1" i="0" u="none" strike="noStrike" spc="70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02 产品发布全流程规范</a:t>
            </a:r>
            <a:endParaRPr lang="en-US" sz="1100"/>
          </a:p>
        </p:txBody>
      </p:sp>
      <p:sp>
        <p:nvSpPr>
          <p:cNvPr id="5" name="AutoShape 5"/>
          <p:cNvSpPr/>
          <p:nvPr/>
        </p:nvSpPr>
        <p:spPr>
          <a:xfrm>
            <a:off x="1651000" y="3810000"/>
            <a:ext cx="8890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2400" b="1" i="0" u="none" strike="noStrike">
                <a:solidFill>
                  <a:srgbClr val="1F4E79"/>
                </a:solidFill>
                <a:latin typeface="微软雅黑" panose="020B0503020204020204" charset="-122"/>
                <a:ea typeface="微软雅黑" panose="020B0503020204020204" charset="-122"/>
                <a:cs typeface="微软雅黑" panose="020B0503020204020204" charset="-122"/>
                <a:sym typeface="微软雅黑" panose="020B0503020204020204" charset="-122"/>
              </a:rPr>
              <a:t>从准备到审核的每一步，打造标准化发布闭环</a:t>
            </a:r>
            <a:endParaRPr lang="en-US" sz="1100"/>
          </a:p>
        </p:txBody>
      </p:sp>
      <p:sp>
        <p:nvSpPr>
          <p:cNvPr id="6" name="AutoShape 6"/>
          <p:cNvSpPr/>
          <p:nvPr/>
        </p:nvSpPr>
        <p:spPr>
          <a:xfrm>
            <a:off x="3937000" y="5016500"/>
            <a:ext cx="7366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500" b="0" i="0" u="none" strike="noStrike">
                <a:solidFill>
                  <a:srgbClr val="374151"/>
                </a:solidFill>
                <a:latin typeface="微软雅黑" panose="020B0503020204020204" charset="-122"/>
                <a:ea typeface="微软雅黑" panose="020B0503020204020204" charset="-122"/>
                <a:cs typeface="微软雅黑" panose="020B0503020204020204" charset="-122"/>
                <a:sym typeface="微软雅黑" panose="020B0503020204020204" charset="-122"/>
              </a:rPr>
              <a:t>将全面解析产品上架的全链路关键节点，涵盖前期资料筹备、核心信息规范填写、合规性自检及最终审核提交。通过标准化的流程拆解，帮助团队统一认知，规避发布风险，确保产品信息的准确性与发布效率。</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192000" cy="68580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673100" y="444500"/>
            <a:ext cx="11188700" cy="444500"/>
          </a:xfrm>
          <a:prstGeom prst="rect">
            <a:avLst/>
          </a:prstGeom>
          <a:noFill/>
          <a:ln w="12700" cap="flat" cmpd="sng">
            <a:noFill/>
            <a:prstDash val="solid"/>
            <a:round/>
          </a:ln>
        </p:spPr>
        <p:txBody>
          <a:bodyPr vert="horz" wrap="square" lIns="88900" tIns="50800" rIns="88900" bIns="50800" rtlCol="0" anchor="ctr" anchorCtr="0"/>
          <a:lstStyle/>
          <a:p>
            <a:pPr marL="0" indent="0" algn="l">
              <a:lnSpc>
                <a:spcPct val="100000"/>
              </a:lnSpc>
              <a:defRPr/>
            </a:pPr>
            <a:r>
              <a:rPr lang="en-US" sz="2400" b="1" i="0" u="none" strike="noStrike" spc="200">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上架前准备：标准化素材</a:t>
            </a:r>
            <a:endParaRPr lang="en-US" sz="1100"/>
          </a:p>
        </p:txBody>
      </p:sp>
      <p:sp>
        <p:nvSpPr>
          <p:cNvPr id="6" name="AutoShape 6"/>
          <p:cNvSpPr/>
          <p:nvPr>
            <p:custDataLst>
              <p:tags r:id="rId4"/>
            </p:custDataLst>
          </p:nvPr>
        </p:nvSpPr>
        <p:spPr>
          <a:xfrm>
            <a:off x="673100" y="1714500"/>
            <a:ext cx="3492500" cy="4064000"/>
          </a:xfrm>
          <a:prstGeom prst="roundRect">
            <a:avLst>
              <a:gd name="adj" fmla="val 0"/>
            </a:avLst>
          </a:prstGeom>
          <a:solidFill>
            <a:srgbClr val="FFFFFF">
              <a:alpha val="28000"/>
            </a:srgbClr>
          </a:solidFill>
          <a:ln w="12700" cap="flat" cmpd="sng">
            <a:solidFill>
              <a:srgbClr val="FFFFFF">
                <a:alpha val="60000"/>
              </a:srgbClr>
            </a:solidFill>
            <a:prstDash val="solid"/>
            <a:round/>
          </a:ln>
        </p:spPr>
        <p:txBody>
          <a:bodyPr vert="horz" wrap="square" lIns="63500" tIns="63500" rIns="63500" bIns="63500" rtlCol="0" anchor="ctr"/>
          <a:lstStyle/>
          <a:p>
            <a:pPr algn="ctr">
              <a:defRPr/>
            </a:pPr>
          </a:p>
        </p:txBody>
      </p:sp>
      <p:sp>
        <p:nvSpPr>
          <p:cNvPr id="7" name="AutoShape 7"/>
          <p:cNvSpPr/>
          <p:nvPr>
            <p:custDataLst>
              <p:tags r:id="rId5"/>
            </p:custDataLst>
          </p:nvPr>
        </p:nvSpPr>
        <p:spPr>
          <a:xfrm>
            <a:off x="800100" y="1968500"/>
            <a:ext cx="3238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25014"/>
                </a:solidFill>
                <a:latin typeface="微软雅黑" panose="020B0503020204020204" charset="-122"/>
                <a:ea typeface="微软雅黑" panose="020B0503020204020204" charset="-122"/>
                <a:cs typeface="微软雅黑" panose="020B0503020204020204" charset="-122"/>
                <a:sym typeface="微软雅黑" panose="020B0503020204020204" charset="-122"/>
              </a:rPr>
              <a:t>01 产品资料归档</a:t>
            </a:r>
            <a:endParaRPr lang="en-US" sz="1100"/>
          </a:p>
        </p:txBody>
      </p:sp>
      <p:cxnSp>
        <p:nvCxnSpPr>
          <p:cNvPr id="8" name="Connector 8"/>
          <p:cNvCxnSpPr/>
          <p:nvPr>
            <p:custDataLst>
              <p:tags r:id="rId6"/>
            </p:custDataLst>
          </p:nvPr>
        </p:nvCxnSpPr>
        <p:spPr>
          <a:xfrm rot="-13481">
            <a:off x="800112" y="2660650"/>
            <a:ext cx="3238500" cy="12700"/>
          </a:xfrm>
          <a:prstGeom prst="straightConnector1">
            <a:avLst/>
          </a:prstGeom>
          <a:solidFill>
            <a:srgbClr val="DEE0E3">
              <a:alpha val="100000"/>
            </a:srgbClr>
          </a:solidFill>
          <a:ln w="25400" cap="flat" cmpd="sng">
            <a:solidFill>
              <a:srgbClr val="6E9F21">
                <a:alpha val="100000"/>
              </a:srgbClr>
            </a:solidFill>
            <a:prstDash val="solid"/>
            <a:round/>
            <a:headEnd type="none" w="lg" len="lg"/>
            <a:tailEnd type="none" w="lg" len="lg"/>
          </a:ln>
        </p:spPr>
      </p:cxnSp>
      <p:sp>
        <p:nvSpPr>
          <p:cNvPr id="9" name="AutoShape 9"/>
          <p:cNvSpPr/>
          <p:nvPr>
            <p:custDataLst>
              <p:tags r:id="rId7"/>
            </p:custDataLst>
          </p:nvPr>
        </p:nvSpPr>
        <p:spPr>
          <a:xfrm>
            <a:off x="800100" y="2857500"/>
            <a:ext cx="3238500" cy="266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在共享盘按「产品型号」精准定位专属文件夹，内含：</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 高清主图与场景图</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 详情页设计源文件</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 官方产品规格书与参数表</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统一从源头调取资料，避免版本混乱或物料缺失，确保上架基础信息准确。</a:t>
            </a:r>
            <a:endParaRPr lang="en-US" sz="1100"/>
          </a:p>
        </p:txBody>
      </p:sp>
      <p:sp>
        <p:nvSpPr>
          <p:cNvPr id="10" name="AutoShape 10"/>
          <p:cNvSpPr/>
          <p:nvPr>
            <p:custDataLst>
              <p:tags r:id="rId8"/>
            </p:custDataLst>
          </p:nvPr>
        </p:nvSpPr>
        <p:spPr>
          <a:xfrm>
            <a:off x="4356100" y="1714500"/>
            <a:ext cx="3492500" cy="4064000"/>
          </a:xfrm>
          <a:prstGeom prst="roundRect">
            <a:avLst>
              <a:gd name="adj" fmla="val 0"/>
            </a:avLst>
          </a:prstGeom>
          <a:solidFill>
            <a:srgbClr val="FFFFFF">
              <a:alpha val="28000"/>
            </a:srgbClr>
          </a:solidFill>
          <a:ln w="12700" cap="flat" cmpd="sng">
            <a:solidFill>
              <a:srgbClr val="FFFFFF">
                <a:alpha val="60000"/>
              </a:srgbClr>
            </a:solidFill>
            <a:prstDash val="solid"/>
            <a:round/>
          </a:ln>
        </p:spPr>
        <p:txBody>
          <a:bodyPr vert="horz" wrap="square" lIns="63500" tIns="63500" rIns="63500" bIns="63500" rtlCol="0" anchor="ctr"/>
          <a:lstStyle/>
          <a:p>
            <a:pPr algn="ctr">
              <a:defRPr/>
            </a:pPr>
          </a:p>
        </p:txBody>
      </p:sp>
      <p:sp>
        <p:nvSpPr>
          <p:cNvPr id="11" name="AutoShape 11"/>
          <p:cNvSpPr/>
          <p:nvPr>
            <p:custDataLst>
              <p:tags r:id="rId9"/>
            </p:custDataLst>
          </p:nvPr>
        </p:nvSpPr>
        <p:spPr>
          <a:xfrm>
            <a:off x="4483100" y="1968500"/>
            <a:ext cx="3238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25014"/>
                </a:solidFill>
                <a:latin typeface="微软雅黑" panose="020B0503020204020204" charset="-122"/>
                <a:ea typeface="微软雅黑" panose="020B0503020204020204" charset="-122"/>
                <a:cs typeface="微软雅黑" panose="020B0503020204020204" charset="-122"/>
                <a:sym typeface="微软雅黑" panose="020B0503020204020204" charset="-122"/>
              </a:rPr>
              <a:t>02 视觉质量提分</a:t>
            </a:r>
            <a:endParaRPr lang="en-US" sz="1100"/>
          </a:p>
        </p:txBody>
      </p:sp>
      <p:cxnSp>
        <p:nvCxnSpPr>
          <p:cNvPr id="12" name="Connector 12"/>
          <p:cNvCxnSpPr/>
          <p:nvPr>
            <p:custDataLst>
              <p:tags r:id="rId10"/>
            </p:custDataLst>
          </p:nvPr>
        </p:nvCxnSpPr>
        <p:spPr>
          <a:xfrm rot="-13481">
            <a:off x="4483112" y="2660650"/>
            <a:ext cx="3238500" cy="12700"/>
          </a:xfrm>
          <a:prstGeom prst="straightConnector1">
            <a:avLst/>
          </a:prstGeom>
          <a:solidFill>
            <a:srgbClr val="DEE0E3">
              <a:alpha val="100000"/>
            </a:srgbClr>
          </a:solidFill>
          <a:ln w="25400" cap="flat" cmpd="sng">
            <a:solidFill>
              <a:srgbClr val="6E9F21">
                <a:alpha val="100000"/>
              </a:srgbClr>
            </a:solidFill>
            <a:prstDash val="solid"/>
            <a:round/>
            <a:headEnd type="none" w="lg" len="lg"/>
            <a:tailEnd type="none" w="lg" len="lg"/>
          </a:ln>
        </p:spPr>
      </p:cxnSp>
      <p:sp>
        <p:nvSpPr>
          <p:cNvPr id="13" name="AutoShape 13"/>
          <p:cNvSpPr/>
          <p:nvPr>
            <p:custDataLst>
              <p:tags r:id="rId11"/>
            </p:custDataLst>
          </p:nvPr>
        </p:nvSpPr>
        <p:spPr>
          <a:xfrm>
            <a:off x="4483100" y="2857500"/>
            <a:ext cx="3238500" cy="266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主图执行「</a:t>
            </a:r>
            <a:r>
              <a:rPr lang="zh-CN" alt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产品</a:t>
            </a:r>
            <a:r>
              <a:rPr lang="en-US" altLang="zh-CN"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使用场景</a:t>
            </a:r>
            <a:r>
              <a:rPr lang="en-US" altLang="zh-CN"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工厂优势</a:t>
            </a: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」标准</a:t>
            </a:r>
            <a:r>
              <a:rPr lang="zh-CN" alt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尺寸</a:t>
            </a: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1000*1000/800*800，无水印、无拼接、无多余元素。</a:t>
            </a:r>
            <a:br>
              <a:rPr lang="en-US" sz="14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此规范</a:t>
            </a:r>
            <a:r>
              <a:rPr lang="zh-CN" alt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需要</a:t>
            </a: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将产品信息质量分拉升至</a:t>
            </a:r>
            <a:r>
              <a:rPr lang="en-US" sz="1400" b="1" i="0" u="none" strike="noStrike">
                <a:solidFill>
                  <a:srgbClr val="6E9F21"/>
                </a:solidFill>
                <a:latin typeface="微软雅黑" panose="020B0503020204020204" charset="-122"/>
                <a:ea typeface="微软雅黑" panose="020B0503020204020204" charset="-122"/>
                <a:cs typeface="微软雅黑" panose="020B0503020204020204" charset="-122"/>
                <a:sym typeface="微软雅黑" panose="020B0503020204020204" charset="-122"/>
              </a:rPr>
              <a:t>4.5-4.7分</a:t>
            </a: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，直接提升搜索排名权重，让产品在结果页更具竞争力。</a:t>
            </a:r>
            <a:endParaRPr lang="en-US" sz="1100"/>
          </a:p>
        </p:txBody>
      </p:sp>
      <p:sp>
        <p:nvSpPr>
          <p:cNvPr id="14" name="AutoShape 14"/>
          <p:cNvSpPr/>
          <p:nvPr>
            <p:custDataLst>
              <p:tags r:id="rId12"/>
            </p:custDataLst>
          </p:nvPr>
        </p:nvSpPr>
        <p:spPr>
          <a:xfrm>
            <a:off x="8039100" y="1714500"/>
            <a:ext cx="3492500" cy="4064000"/>
          </a:xfrm>
          <a:prstGeom prst="roundRect">
            <a:avLst>
              <a:gd name="adj" fmla="val 0"/>
            </a:avLst>
          </a:prstGeom>
          <a:solidFill>
            <a:srgbClr val="FFFFFF">
              <a:alpha val="28000"/>
            </a:srgbClr>
          </a:solidFill>
          <a:ln w="12700" cap="flat" cmpd="sng">
            <a:solidFill>
              <a:srgbClr val="FFFFFF">
                <a:alpha val="60000"/>
              </a:srgbClr>
            </a:solidFill>
            <a:prstDash val="solid"/>
            <a:round/>
          </a:ln>
        </p:spPr>
        <p:txBody>
          <a:bodyPr vert="horz" wrap="square" lIns="63500" tIns="63500" rIns="63500" bIns="63500" rtlCol="0" anchor="ctr"/>
          <a:lstStyle/>
          <a:p>
            <a:pPr algn="ctr">
              <a:defRPr/>
            </a:pPr>
          </a:p>
        </p:txBody>
      </p:sp>
      <p:sp>
        <p:nvSpPr>
          <p:cNvPr id="15" name="AutoShape 15"/>
          <p:cNvSpPr/>
          <p:nvPr>
            <p:custDataLst>
              <p:tags r:id="rId13"/>
            </p:custDataLst>
          </p:nvPr>
        </p:nvSpPr>
        <p:spPr>
          <a:xfrm>
            <a:off x="8166100" y="1968500"/>
            <a:ext cx="3238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25014"/>
                </a:solidFill>
                <a:latin typeface="微软雅黑" panose="020B0503020204020204" charset="-122"/>
                <a:ea typeface="微软雅黑" panose="020B0503020204020204" charset="-122"/>
                <a:cs typeface="微软雅黑" panose="020B0503020204020204" charset="-122"/>
                <a:sym typeface="微软雅黑" panose="020B0503020204020204" charset="-122"/>
              </a:rPr>
              <a:t>03 文案精准预埋</a:t>
            </a:r>
            <a:endParaRPr lang="en-US" sz="1100"/>
          </a:p>
        </p:txBody>
      </p:sp>
      <p:cxnSp>
        <p:nvCxnSpPr>
          <p:cNvPr id="16" name="Connector 16"/>
          <p:cNvCxnSpPr/>
          <p:nvPr>
            <p:custDataLst>
              <p:tags r:id="rId14"/>
            </p:custDataLst>
          </p:nvPr>
        </p:nvCxnSpPr>
        <p:spPr>
          <a:xfrm rot="-13481">
            <a:off x="8166112" y="2660650"/>
            <a:ext cx="3238500" cy="12700"/>
          </a:xfrm>
          <a:prstGeom prst="straightConnector1">
            <a:avLst/>
          </a:prstGeom>
          <a:solidFill>
            <a:srgbClr val="DEE0E3">
              <a:alpha val="100000"/>
            </a:srgbClr>
          </a:solidFill>
          <a:ln w="25400" cap="flat" cmpd="sng">
            <a:solidFill>
              <a:srgbClr val="6E9F21">
                <a:alpha val="100000"/>
              </a:srgbClr>
            </a:solidFill>
            <a:prstDash val="solid"/>
            <a:round/>
            <a:headEnd type="none" w="lg" len="lg"/>
            <a:tailEnd type="none" w="lg" len="lg"/>
          </a:ln>
        </p:spPr>
      </p:cxnSp>
      <p:sp>
        <p:nvSpPr>
          <p:cNvPr id="17" name="AutoShape 17"/>
          <p:cNvSpPr/>
          <p:nvPr>
            <p:custDataLst>
              <p:tags r:id="rId15"/>
            </p:custDataLst>
          </p:nvPr>
        </p:nvSpPr>
        <p:spPr>
          <a:xfrm>
            <a:off x="8166100" y="2857500"/>
            <a:ext cx="3238500" cy="266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提前定稿三大核心文案：</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1. 植入热搜词的标题组合</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2. 5个以上高相关长尾关键词</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3. 突出差异化卖点的详情描述</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杜绝后台临时拼凑，确保信息逻辑通顺、卖点直击买家需求，提升转化潜力。</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192000" cy="6921500"/>
          </a:xfrm>
          <a:prstGeom prst="rect">
            <a:avLst/>
          </a:prstGeom>
          <a:solidFill>
            <a:srgbClr val="CEEBA1">
              <a:alpha val="100000"/>
            </a:srgbClr>
          </a:solid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584200" y="292100"/>
            <a:ext cx="10109200" cy="762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600" b="1" i="0" u="none" strike="noStrike">
                <a:solidFill>
                  <a:schemeClr val="tx1"/>
                </a:solidFill>
                <a:effectLst>
                  <a:outerShdw blurRad="38100" dist="25400" dir="2700000" algn="tl" rotWithShape="0">
                    <a:srgbClr val="000000">
                      <a:alpha val="3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发布入口选择</a:t>
            </a:r>
            <a:endParaRPr lang="en-US" sz="2600" b="1" i="0" u="none" strike="noStrike">
              <a:solidFill>
                <a:schemeClr val="tx1"/>
              </a:solidFill>
              <a:effectLst>
                <a:outerShdw blurRad="38100" dist="25400" dir="2700000" algn="tl" rotWithShape="0">
                  <a:srgbClr val="000000">
                    <a:alpha val="3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6" name="AutoShape 6"/>
          <p:cNvSpPr/>
          <p:nvPr/>
        </p:nvSpPr>
        <p:spPr>
          <a:xfrm>
            <a:off x="609600" y="1778000"/>
            <a:ext cx="5270500" cy="1905000"/>
          </a:xfrm>
          <a:prstGeom prst="roundRect">
            <a:avLst>
              <a:gd name="adj" fmla="val 0"/>
            </a:avLst>
          </a:prstGeom>
          <a:solidFill>
            <a:srgbClr val="FFFFFF">
              <a:alpha val="50000"/>
            </a:srgbClr>
          </a:solidFill>
          <a:ln w="12700" cap="flat" cmpd="sng">
            <a:solidFill>
              <a:srgbClr val="66BB6A">
                <a:alpha val="4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736600" y="1905000"/>
            <a:ext cx="5016500" cy="1651000"/>
          </a:xfrm>
          <a:prstGeom prst="rect">
            <a:avLst/>
          </a:prstGeom>
          <a:noFill/>
          <a:ln w="12700" cap="flat" cmpd="sng">
            <a:noFill/>
            <a:prstDash val="solid"/>
            <a:round/>
          </a:ln>
        </p:spPr>
        <p:txBody>
          <a:bodyPr vert="horz" wrap="square" lIns="127000" tIns="101600" rIns="127000" bIns="101600" rtlCol="0" anchor="t" anchorCtr="0"/>
          <a:lstStyle/>
          <a:p>
            <a:pPr marL="0" indent="0" algn="l">
              <a:lnSpc>
                <a:spcPct val="108000"/>
              </a:lnSpc>
              <a:defRPr/>
            </a:pPr>
            <a:r>
              <a:rPr lang="en-US" sz="1800" b="1" i="0" u="none" strike="noStrike">
                <a:solidFill>
                  <a:srgbClr val="388E3C"/>
                </a:solidFill>
                <a:latin typeface="微软雅黑" panose="020B0503020204020204" charset="-122"/>
                <a:ea typeface="微软雅黑" panose="020B0503020204020204" charset="-122"/>
                <a:cs typeface="微软雅黑" panose="020B0503020204020204" charset="-122"/>
                <a:sym typeface="微软雅黑" panose="020B0503020204020204" charset="-122"/>
              </a:rPr>
              <a:t>01 常规发布</a:t>
            </a:r>
            <a:endParaRPr lang="en-US" sz="1100"/>
          </a:p>
          <a:p>
            <a:pPr marL="0" indent="0" algn="l">
              <a:lnSpc>
                <a:spcPct val="117000"/>
              </a:lnSpc>
            </a:pPr>
            <a:r>
              <a:rPr lang="en-US" sz="1400" b="0" i="0" u="none" strike="noStrike">
                <a:solidFill>
                  <a:srgbClr val="424242"/>
                </a:solidFill>
                <a:latin typeface="Noto Sans SC" panose="020B0200000000000000" charset="-122"/>
                <a:ea typeface="Noto Sans SC" panose="020B0200000000000000" charset="-122"/>
                <a:cs typeface="Noto Sans SC" panose="020B0200000000000000" charset="-122"/>
                <a:sym typeface="Noto Sans SC" panose="020B0200000000000000" charset="-122"/>
              </a:rPr>
              <a:t>这是最基础的产品发布通道，适用于绝大多数通用型、标准化的产品上架。流程简单直接，能够满足店铺日常铺货、补充商品品类的基础需求，是构建店铺商品矩阵的基石。</a:t>
            </a:r>
            <a:endParaRPr lang="en-US" sz="1400" b="0" i="0" u="none" strike="noStrike">
              <a:solidFill>
                <a:srgbClr val="424242"/>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6248400" y="1778000"/>
            <a:ext cx="5270500" cy="1905000"/>
          </a:xfrm>
          <a:prstGeom prst="roundRect">
            <a:avLst>
              <a:gd name="adj" fmla="val 0"/>
            </a:avLst>
          </a:prstGeom>
          <a:solidFill>
            <a:srgbClr val="E8F5E9">
              <a:alpha val="70000"/>
            </a:srgbClr>
          </a:solidFill>
          <a:ln w="12700" cap="flat" cmpd="sng">
            <a:solidFill>
              <a:srgbClr val="FF8F00">
                <a:alpha val="5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6375400" y="1905000"/>
            <a:ext cx="5016500" cy="1651000"/>
          </a:xfrm>
          <a:prstGeom prst="rect">
            <a:avLst/>
          </a:prstGeom>
          <a:noFill/>
          <a:ln w="12700" cap="flat" cmpd="sng">
            <a:noFill/>
            <a:prstDash val="solid"/>
            <a:round/>
          </a:ln>
        </p:spPr>
        <p:txBody>
          <a:bodyPr vert="horz" wrap="square" lIns="127000" tIns="101600" rIns="127000" bIns="101600" rtlCol="0" anchor="t" anchorCtr="0"/>
          <a:lstStyle/>
          <a:p>
            <a:pPr marL="0" indent="0" algn="l">
              <a:lnSpc>
                <a:spcPct val="108000"/>
              </a:lnSpc>
              <a:defRPr/>
            </a:pPr>
            <a:r>
              <a:rPr lang="en-US" sz="1800" b="1" i="0" u="none" strike="noStrike">
                <a:solidFill>
                  <a:srgbClr val="E65100"/>
                </a:solidFill>
                <a:latin typeface="微软雅黑" panose="020B0503020204020204" charset="-122"/>
                <a:ea typeface="微软雅黑" panose="020B0503020204020204" charset="-122"/>
                <a:cs typeface="微软雅黑" panose="020B0503020204020204" charset="-122"/>
                <a:sym typeface="微软雅黑" panose="020B0503020204020204" charset="-122"/>
              </a:rPr>
              <a:t>02 行业定向征品（建议优先选择）</a:t>
            </a:r>
            <a:endParaRPr lang="en-US" sz="1100"/>
          </a:p>
          <a:p>
            <a:pPr marL="0" indent="0" algn="l">
              <a:lnSpc>
                <a:spcPct val="117000"/>
              </a:lnSpc>
            </a:pPr>
            <a:r>
              <a:rPr lang="en-US" sz="1400" b="0" i="0" u="none" strike="noStrike">
                <a:solidFill>
                  <a:srgbClr val="424242"/>
                </a:solidFill>
                <a:latin typeface="Noto Sans SC" panose="020B0200000000000000" charset="-122"/>
                <a:ea typeface="Noto Sans SC" panose="020B0200000000000000" charset="-122"/>
                <a:cs typeface="Noto Sans SC" panose="020B0200000000000000" charset="-122"/>
                <a:sym typeface="Noto Sans SC" panose="020B0200000000000000" charset="-122"/>
              </a:rPr>
              <a:t>平台定期针对特定行业、季节或趋势推出的专属征品活动。选择此入口发布，产品可获得</a:t>
            </a:r>
            <a:r>
              <a:rPr lang="en-US" sz="1400" b="1" i="0" u="none" strike="noStrike">
                <a:solidFill>
                  <a:srgbClr val="D84315"/>
                </a:solidFill>
                <a:latin typeface="Noto Sans SC" panose="020B0200000000000000" charset="-122"/>
                <a:ea typeface="Noto Sans SC" panose="020B0200000000000000" charset="-122"/>
                <a:cs typeface="Noto Sans SC" panose="020B0200000000000000" charset="-122"/>
                <a:sym typeface="Noto Sans SC" panose="020B0200000000000000" charset="-122"/>
              </a:rPr>
              <a:t>额外的流量加权、官方活动坑位推荐、会场曝光</a:t>
            </a:r>
            <a:r>
              <a:rPr lang="en-US" sz="1400" b="0" i="0" u="none" strike="noStrike">
                <a:solidFill>
                  <a:srgbClr val="424242"/>
                </a:solidFill>
                <a:latin typeface="Noto Sans SC" panose="020B0200000000000000" charset="-122"/>
                <a:ea typeface="Noto Sans SC" panose="020B0200000000000000" charset="-122"/>
                <a:cs typeface="Noto Sans SC" panose="020B0200000000000000" charset="-122"/>
                <a:sym typeface="Noto Sans SC" panose="020B0200000000000000" charset="-122"/>
              </a:rPr>
              <a:t>等扶持。建议在上架前，先在后台查看是否有匹配的行业征品活动，借力平台资源加速新品起量。</a:t>
            </a:r>
            <a:endParaRPr lang="en-US" sz="1400" b="0" i="0" u="none" strike="noStrike">
              <a:solidFill>
                <a:srgbClr val="424242"/>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609600" y="4191000"/>
            <a:ext cx="10922000" cy="1778000"/>
          </a:xfrm>
          <a:prstGeom prst="roundRect">
            <a:avLst>
              <a:gd name="adj" fmla="val 0"/>
            </a:avLst>
          </a:prstGeom>
          <a:solidFill>
            <a:srgbClr val="FFF8E1">
              <a:alpha val="60000"/>
            </a:srgbClr>
          </a:solidFill>
          <a:ln w="12700" cap="flat" cmpd="sng">
            <a:solidFill>
              <a:srgbClr val="FBC02D">
                <a:alpha val="6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736600" y="4381500"/>
            <a:ext cx="10668000" cy="1524000"/>
          </a:xfrm>
          <a:prstGeom prst="rect">
            <a:avLst/>
          </a:prstGeom>
          <a:noFill/>
          <a:ln w="12700" cap="flat" cmpd="sng">
            <a:noFill/>
            <a:prstDash val="solid"/>
            <a:round/>
          </a:ln>
        </p:spPr>
        <p:txBody>
          <a:bodyPr vert="horz" wrap="square" lIns="127000" tIns="127000" rIns="127000" bIns="127000" rtlCol="0" anchor="t" anchorCtr="0"/>
          <a:lstStyle/>
          <a:p>
            <a:pPr marL="0" indent="0" algn="l">
              <a:lnSpc>
                <a:spcPct val="117000"/>
              </a:lnSpc>
              <a:defRPr/>
            </a:pPr>
            <a:r>
              <a:rPr lang="en-US" sz="1600" b="1" i="0" u="none" strike="noStrike">
                <a:solidFill>
                  <a:srgbClr val="F57F17"/>
                </a:solidFill>
                <a:latin typeface="微软雅黑" panose="020B0503020204020204" charset="-122"/>
                <a:ea typeface="微软雅黑" panose="020B0503020204020204" charset="-122"/>
                <a:cs typeface="微软雅黑" panose="020B0503020204020204" charset="-122"/>
                <a:sym typeface="微软雅黑" panose="020B0503020204020204" charset="-122"/>
              </a:rPr>
              <a:t>💡 实操建议：</a:t>
            </a:r>
            <a:r>
              <a:rPr lang="en-US" sz="1400" b="0" i="0" u="none" strike="noStrike">
                <a:solidFill>
                  <a:srgbClr val="37474F"/>
                </a:solidFill>
                <a:latin typeface="Noto Sans SC" panose="020B0200000000000000" charset="-122"/>
                <a:ea typeface="Noto Sans SC" panose="020B0200000000000000" charset="-122"/>
                <a:cs typeface="Noto Sans SC" panose="020B0200000000000000" charset="-122"/>
                <a:sym typeface="Noto Sans SC" panose="020B0200000000000000" charset="-122"/>
              </a:rPr>
              <a:t>登录阿里国际站卖家后台，在【产品管理】-【发布产品】页面，留意顶部的“行业征品”悬浮窗或侧边栏的“活动征品”专区。只要产品类目匹配，务必优先选择“行业定向征品”入口发布，这是获取平台免费流量倾斜和活动资源的关键机会，能有效提升新品的初始曝光权重。</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192000" cy="68580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546100" y="152400"/>
            <a:ext cx="8953500" cy="14732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200" b="1" i="0" u="none" strike="noStrike">
                <a:solidFill>
                  <a:schemeClr val="tx1"/>
                </a:solidFill>
                <a:effectLst>
                  <a:outerShdw blurRad="38100" dist="25400" dir="2700000" algn="tl" rotWithShape="0">
                    <a:srgbClr val="000000">
                      <a:alpha val="3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类目与产品类型选择</a:t>
            </a:r>
            <a:endParaRPr lang="en-US" sz="2200" b="1" i="0" u="none" strike="noStrike">
              <a:solidFill>
                <a:schemeClr val="tx1"/>
              </a:solidFill>
              <a:effectLst>
                <a:outerShdw blurRad="38100" dist="25400" dir="2700000" algn="tl" rotWithShape="0">
                  <a:srgbClr val="000000">
                    <a:alpha val="3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00000"/>
              </a:lnSpc>
              <a:defRPr/>
            </a:pPr>
            <a:endParaRPr lang="en-US" sz="1100">
              <a:solidFill>
                <a:schemeClr val="tx1"/>
              </a:solidFill>
            </a:endParaRPr>
          </a:p>
          <a:p>
            <a:pPr marL="0" indent="0" algn="l">
              <a:lnSpc>
                <a:spcPct val="108000"/>
              </a:lnSpc>
            </a:pPr>
            <a:r>
              <a:rPr lang="en-US" sz="1500" b="0" i="0" u="none" strike="noStrike">
                <a:solidFill>
                  <a:schemeClr val="tx1">
                    <a:alpha val="94902"/>
                  </a:schemeClr>
                </a:solidFill>
                <a:effectLst>
                  <a:outerShdw blurRad="25400" dist="12700" dir="2700000" algn="tl" rotWithShape="0">
                    <a:srgbClr val="000000">
                      <a:alpha val="2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类目决定流量池大小，类型决定转化效率。需通过精准匹配与二次校验，确保产品进入正确的流量赛道，避免因错放导致的曝光折损。</a:t>
            </a:r>
            <a:endParaRPr lang="en-US" sz="1500" b="0" i="0" u="none" strike="noStrike">
              <a:solidFill>
                <a:schemeClr val="tx1">
                  <a:alpha val="94902"/>
                </a:schemeClr>
              </a:solidFill>
              <a:effectLst>
                <a:outerShdw blurRad="25400" dist="12700" dir="2700000" algn="tl" rotWithShape="0">
                  <a:srgbClr val="000000">
                    <a:alpha val="2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6" name="AutoShape 6"/>
          <p:cNvSpPr/>
          <p:nvPr/>
        </p:nvSpPr>
        <p:spPr>
          <a:xfrm>
            <a:off x="9029700" y="977900"/>
            <a:ext cx="27178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1" i="0" u="none" strike="noStrike">
                <a:solidFill>
                  <a:srgbClr val="8B4513"/>
                </a:solidFill>
                <a:latin typeface="Noto Sans SC" panose="020B0200000000000000" charset="-122"/>
                <a:ea typeface="Noto Sans SC" panose="020B0200000000000000" charset="-122"/>
                <a:cs typeface="Noto Sans SC" panose="020B0200000000000000" charset="-122"/>
                <a:sym typeface="Noto Sans SC" panose="020B0200000000000000" charset="-122"/>
              </a:rPr>
              <a:t>💡 核心原则：</a:t>
            </a:r>
            <a:endParaRPr lang="en-US" sz="1100"/>
          </a:p>
          <a:p>
            <a:pPr marL="0" indent="0" algn="l">
              <a:lnSpc>
                <a:spcPct val="100000"/>
              </a:lnSpc>
            </a:pPr>
            <a:r>
              <a:rPr lang="en-US" sz="1400" b="0" i="0" u="none" strike="noStrike">
                <a:solidFill>
                  <a:srgbClr val="8B4513"/>
                </a:solidFill>
                <a:latin typeface="Noto Sans SC" panose="020B0200000000000000" charset="-122"/>
                <a:ea typeface="Noto Sans SC" panose="020B0200000000000000" charset="-122"/>
                <a:cs typeface="Noto Sans SC" panose="020B0200000000000000" charset="-122"/>
                <a:sym typeface="Noto Sans SC" panose="020B0200000000000000" charset="-122"/>
              </a:rPr>
              <a:t>流量优先，精准匹配，参考竞品布局</a:t>
            </a:r>
            <a:endParaRPr lang="en-US" sz="1400" b="0" i="0" u="none" strike="noStrike">
              <a:solidFill>
                <a:srgbClr val="8B451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7" name="AutoShape 7"/>
          <p:cNvSpPr/>
          <p:nvPr/>
        </p:nvSpPr>
        <p:spPr>
          <a:xfrm>
            <a:off x="609600" y="1778000"/>
            <a:ext cx="5397500" cy="10160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8000"/>
              </a:lnSpc>
              <a:defRPr/>
            </a:pPr>
            <a:r>
              <a:rPr lang="en-US" sz="1800" b="1" i="0" u="none" strike="noStrike">
                <a:solidFill>
                  <a:srgbClr val="3C5014"/>
                </a:solidFill>
                <a:latin typeface="Noto Sans SC" panose="020B0200000000000000" charset="-122"/>
                <a:ea typeface="Noto Sans SC" panose="020B0200000000000000" charset="-122"/>
                <a:cs typeface="Noto Sans SC" panose="020B0200000000000000" charset="-122"/>
                <a:sym typeface="Noto Sans SC" panose="020B0200000000000000" charset="-122"/>
              </a:rPr>
              <a:t>01 类目精准筛选技巧</a:t>
            </a:r>
            <a:endParaRPr lang="en-US" sz="1100"/>
          </a:p>
          <a:p>
            <a:pPr marL="0" indent="0" algn="l">
              <a:lnSpc>
                <a:spcPct val="108000"/>
              </a:lnSpc>
            </a:pPr>
            <a:r>
              <a:rPr lang="en-US" sz="1400" b="0" i="0" u="none" strike="noStrike">
                <a:solidFill>
                  <a:srgbClr val="14320A"/>
                </a:solidFill>
                <a:latin typeface="Noto Sans SC" panose="020B0200000000000000" charset="-122"/>
                <a:ea typeface="Noto Sans SC" panose="020B0200000000000000" charset="-122"/>
                <a:cs typeface="Noto Sans SC" panose="020B0200000000000000" charset="-122"/>
                <a:sym typeface="Noto Sans SC" panose="020B0200000000000000" charset="-122"/>
              </a:rPr>
              <a:t>利用平台“关键词搜索推荐”功能，结合TOP10同行的类目归属进行交叉验证。优先选择层级深、匹配度高且流量基数大的三级类目，避免泛化选择。</a:t>
            </a:r>
            <a:endParaRPr lang="en-US" sz="1400" b="0" i="0" u="none" strike="noStrike">
              <a:solidFill>
                <a:srgbClr val="14320A"/>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609600" y="3556000"/>
            <a:ext cx="5397500" cy="2540000"/>
          </a:xfrm>
          <a:prstGeom prst="roundRect">
            <a:avLst>
              <a:gd name="adj" fmla="val 0"/>
            </a:avLst>
          </a:prstGeom>
          <a:solidFill>
            <a:srgbClr val="FFFFFF">
              <a:alpha val="20000"/>
            </a:srgbClr>
          </a:solidFill>
          <a:ln w="12700" cap="flat" cmpd="sng">
            <a:solidFill>
              <a:srgbClr val="81BB2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736600" y="3746500"/>
            <a:ext cx="5143500" cy="2286000"/>
          </a:xfrm>
          <a:prstGeom prst="rect">
            <a:avLst/>
          </a:prstGeom>
          <a:noFill/>
          <a:ln w="12700" cap="flat" cmpd="sng">
            <a:noFill/>
            <a:prstDash val="solid"/>
            <a:round/>
          </a:ln>
        </p:spPr>
        <p:txBody>
          <a:bodyPr vert="horz" wrap="square" lIns="63500" tIns="127000" rIns="63500" bIns="127000" rtlCol="0" anchor="t" anchorCtr="0"/>
          <a:lstStyle/>
          <a:p>
            <a:pPr marL="0" indent="0" algn="l">
              <a:lnSpc>
                <a:spcPct val="117000"/>
              </a:lnSpc>
              <a:defRPr/>
            </a:pPr>
            <a:r>
              <a:rPr lang="en-US" sz="1400" b="1" i="0" u="none" strike="noStrike">
                <a:solidFill>
                  <a:srgbClr val="556B2F"/>
                </a:solidFill>
                <a:latin typeface="Noto Sans SC" panose="020B0200000000000000" charset="-122"/>
                <a:ea typeface="Noto Sans SC" panose="020B0200000000000000" charset="-122"/>
                <a:cs typeface="Noto Sans SC" panose="020B0200000000000000" charset="-122"/>
                <a:sym typeface="Noto Sans SC" panose="020B0200000000000000" charset="-122"/>
              </a:rPr>
              <a:t>🚨 避坑指南：</a:t>
            </a:r>
            <a:endParaRPr lang="en-US" sz="1100"/>
          </a:p>
          <a:p>
            <a:pPr marL="0" indent="0" algn="l">
              <a:lnSpc>
                <a:spcPct val="117000"/>
              </a:lnSpc>
            </a:pPr>
            <a:r>
              <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不要仅看“推荐类目”的默认排序，要手动搜索并对比不同类目下的竞品数量与活跃度。若产品跨类目属性强，可优先选择转化率更高的垂直类目而非大流量的泛类目。</a:t>
            </a:r>
            <a:endPar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pPr>
            <a:r>
              <a:rPr lang="en-US" sz="1400" b="1" i="0" u="none" strike="noStrike">
                <a:solidFill>
                  <a:srgbClr val="556B2F"/>
                </a:solidFill>
                <a:latin typeface="Noto Sans SC" panose="020B0200000000000000" charset="-122"/>
                <a:ea typeface="Noto Sans SC" panose="020B0200000000000000" charset="-122"/>
                <a:cs typeface="Noto Sans SC" panose="020B0200000000000000" charset="-122"/>
                <a:sym typeface="Noto Sans SC" panose="020B0200000000000000" charset="-122"/>
              </a:rPr>
              <a:t>✅ 最终确认：</a:t>
            </a:r>
            <a:endParaRPr lang="en-US" sz="1400" b="1" i="0" u="none" strike="noStrike">
              <a:solidFill>
                <a:srgbClr val="556B2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pPr>
            <a:r>
              <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进入产品编辑页后，务必在“类目预览区”再次核对，防止系统自动匹配的偏差。</a:t>
            </a:r>
            <a:endPar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6223000" y="2032000"/>
            <a:ext cx="5461000" cy="12065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6350000" y="2133600"/>
            <a:ext cx="5207000" cy="10795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0000"/>
              </a:lnSpc>
              <a:defRPr/>
            </a:pPr>
            <a:r>
              <a:rPr lang="en-US" altLang="zh-CN"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⚙️Customization (</a:t>
            </a: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定制型)</a:t>
            </a:r>
            <a:endPar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0000"/>
              </a:lnSpc>
              <a:defRPr/>
            </a:pP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适用场景：非标工程灯具、定制造型灯饰、项目配套照明方案。这是我们灯具类产品的主要发布类型，需清晰标注定制周期、尺寸、色温、反光膜 / 光源等参数范围，突出工程定制与方案设计能力。</a:t>
            </a:r>
            <a:endPar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nvSpPr>
        <p:spPr>
          <a:xfrm>
            <a:off x="6223000" y="3429000"/>
            <a:ext cx="5461000" cy="12065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6350000" y="3530600"/>
            <a:ext cx="5207000" cy="10795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0000"/>
              </a:lnSpc>
              <a:defRPr/>
            </a:pP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altLang="zh-CN"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Ready to Ship (</a:t>
            </a: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国内现货型)</a:t>
            </a:r>
            <a:endPar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0000"/>
              </a:lnSpc>
              <a:defRPr/>
            </a:pP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适用场景：标准化常规灯具、通用室内外照明、常备库存标准款。此类型可获得平台现货标签加权，适合有库存周转能力的标准品，突出快速排产、国内直发优势。</a:t>
            </a:r>
            <a:endPar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nvSpPr>
        <p:spPr>
          <a:xfrm>
            <a:off x="6223000" y="4826000"/>
            <a:ext cx="5461000" cy="12065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6350000" y="4927600"/>
            <a:ext cx="5207000" cy="10795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0000"/>
              </a:lnSpc>
              <a:defRPr/>
            </a:pP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altLang="zh-CN"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Overseas Stock (</a:t>
            </a: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海外仓现货发布)</a:t>
            </a:r>
            <a:endPar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0000"/>
              </a:lnSpc>
              <a:defRPr/>
            </a:pP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适用场景：热销标准灯具、海外常备通用照明单品。依托海外本地仓库备货，支持本地快速发货，物流时效短、关税优势明显，适合终端零售商、跨境批发商小额快速补货需求。</a:t>
            </a:r>
            <a:endPar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446000" cy="69977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444500" y="388620"/>
            <a:ext cx="10680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0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5. 价格与MOQ设置（核心风险点）</a:t>
            </a:r>
            <a:endParaRPr lang="en-US" sz="1100"/>
          </a:p>
        </p:txBody>
      </p:sp>
      <p:sp>
        <p:nvSpPr>
          <p:cNvPr id="6" name="AutoShape 6"/>
          <p:cNvSpPr/>
          <p:nvPr>
            <p:custDataLst>
              <p:tags r:id="rId4"/>
            </p:custDataLst>
          </p:nvPr>
        </p:nvSpPr>
        <p:spPr>
          <a:xfrm>
            <a:off x="698500" y="1524000"/>
            <a:ext cx="5207000" cy="4191000"/>
          </a:xfrm>
          <a:prstGeom prst="roundRect">
            <a:avLst>
              <a:gd name="adj" fmla="val 0"/>
            </a:avLst>
          </a:prstGeom>
          <a:solidFill>
            <a:srgbClr val="FFFFFF">
              <a:alpha val="75000"/>
            </a:srgbClr>
          </a:solidFill>
          <a:ln w="25400" cap="flat" cmpd="sng">
            <a:solidFill>
              <a:srgbClr val="6E9F21">
                <a:alpha val="50000"/>
              </a:srgbClr>
            </a:solidFill>
            <a:prstDash val="solid"/>
            <a:round/>
          </a:ln>
        </p:spPr>
        <p:txBody>
          <a:bodyPr vert="horz" wrap="square" lIns="63500" tIns="63500" rIns="63500" bIns="63500" rtlCol="0" anchor="ctr"/>
          <a:lstStyle/>
          <a:p>
            <a:pPr algn="ctr">
              <a:defRPr/>
            </a:pPr>
          </a:p>
        </p:txBody>
      </p:sp>
      <p:sp>
        <p:nvSpPr>
          <p:cNvPr id="7" name="AutoShape 7"/>
          <p:cNvSpPr/>
          <p:nvPr>
            <p:custDataLst>
              <p:tags r:id="rId5"/>
            </p:custDataLst>
          </p:nvPr>
        </p:nvSpPr>
        <p:spPr>
          <a:xfrm>
            <a:off x="889000" y="1714500"/>
            <a:ext cx="4826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4B6E14"/>
                </a:solidFill>
                <a:latin typeface="微软雅黑" panose="020B0503020204020204" charset="-122"/>
                <a:ea typeface="微软雅黑" panose="020B0503020204020204" charset="-122"/>
                <a:cs typeface="微软雅黑" panose="020B0503020204020204" charset="-122"/>
                <a:sym typeface="微软雅黑" panose="020B0503020204020204" charset="-122"/>
              </a:rPr>
              <a:t>01 价格设置规范与红线</a:t>
            </a:r>
            <a:endParaRPr lang="en-US" sz="1100"/>
          </a:p>
        </p:txBody>
      </p:sp>
      <p:sp>
        <p:nvSpPr>
          <p:cNvPr id="8" name="AutoShape 8"/>
          <p:cNvSpPr/>
          <p:nvPr>
            <p:custDataLst>
              <p:tags r:id="rId6"/>
            </p:custDataLst>
          </p:nvPr>
        </p:nvSpPr>
        <p:spPr>
          <a:xfrm>
            <a:off x="889000" y="2413000"/>
            <a:ext cx="4826000" cy="317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定制标价原则：</a:t>
            </a: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页面标价必须为【基础配置参考价】，需真实反映设备基础成本，拒绝随意虚标。</a:t>
            </a:r>
            <a:endParaRPr lang="en-US" sz="1100"/>
          </a:p>
          <a:p>
            <a:pPr marL="0" indent="0" algn="l">
              <a:lnSpc>
                <a:spcPct val="125000"/>
              </a:lnSpc>
            </a:pPr>
            <a:r>
              <a:rPr lang="en-US" sz="15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阶梯价展示：</a:t>
            </a: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设置3个及以上数量档位的价格区间，直观体现“量大价优”，增强客户采购意愿。</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25000"/>
              </a:lnSpc>
            </a:pPr>
            <a:r>
              <a:rPr lang="en-US" sz="1500" b="1" i="0" u="none" strike="noStrike">
                <a:solidFill>
                  <a:srgbClr val="DC2626"/>
                </a:solidFill>
                <a:latin typeface="Noto Sans SC" panose="020B0200000000000000" charset="-122"/>
                <a:ea typeface="Noto Sans SC" panose="020B0200000000000000" charset="-122"/>
                <a:cs typeface="Noto Sans SC" panose="020B0200000000000000" charset="-122"/>
                <a:sym typeface="Noto Sans SC" panose="020B0200000000000000" charset="-122"/>
              </a:rPr>
              <a:t>• 绝对红线（严禁）：</a:t>
            </a: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不得设置与实际配置无关的极低“引流价”，避免平台处罚及客户信任危机。</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custDataLst>
              <p:tags r:id="rId7"/>
            </p:custDataLst>
          </p:nvPr>
        </p:nvSpPr>
        <p:spPr>
          <a:xfrm>
            <a:off x="6159500" y="1524000"/>
            <a:ext cx="5207000" cy="4191000"/>
          </a:xfrm>
          <a:prstGeom prst="roundRect">
            <a:avLst>
              <a:gd name="adj" fmla="val 0"/>
            </a:avLst>
          </a:prstGeom>
          <a:solidFill>
            <a:srgbClr val="FFFFFF">
              <a:alpha val="75000"/>
            </a:srgbClr>
          </a:solidFill>
          <a:ln w="25400" cap="flat" cmpd="sng">
            <a:solidFill>
              <a:srgbClr val="6E9F21">
                <a:alpha val="50000"/>
              </a:srgbClr>
            </a:solidFill>
            <a:prstDash val="solid"/>
            <a:round/>
          </a:ln>
        </p:spPr>
        <p:txBody>
          <a:bodyPr vert="horz" wrap="square" lIns="63500" tIns="63500" rIns="63500" bIns="63500" rtlCol="0" anchor="ctr"/>
          <a:lstStyle/>
          <a:p>
            <a:pPr algn="ctr">
              <a:defRPr/>
            </a:pPr>
          </a:p>
        </p:txBody>
      </p:sp>
      <p:sp>
        <p:nvSpPr>
          <p:cNvPr id="10" name="AutoShape 10"/>
          <p:cNvSpPr/>
          <p:nvPr>
            <p:custDataLst>
              <p:tags r:id="rId8"/>
            </p:custDataLst>
          </p:nvPr>
        </p:nvSpPr>
        <p:spPr>
          <a:xfrm>
            <a:off x="6350000" y="1714500"/>
            <a:ext cx="4826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4B6E14"/>
                </a:solidFill>
                <a:latin typeface="微软雅黑" panose="020B0503020204020204" charset="-122"/>
                <a:ea typeface="微软雅黑" panose="020B0503020204020204" charset="-122"/>
                <a:cs typeface="微软雅黑" panose="020B0503020204020204" charset="-122"/>
                <a:sym typeface="微软雅黑" panose="020B0503020204020204" charset="-122"/>
              </a:rPr>
              <a:t>02 MOQ（起订量）设置原则</a:t>
            </a:r>
            <a:endParaRPr lang="en-US" sz="1100"/>
          </a:p>
        </p:txBody>
      </p:sp>
      <p:sp>
        <p:nvSpPr>
          <p:cNvPr id="11" name="AutoShape 11"/>
          <p:cNvSpPr/>
          <p:nvPr>
            <p:custDataLst>
              <p:tags r:id="rId9"/>
            </p:custDataLst>
          </p:nvPr>
        </p:nvSpPr>
        <p:spPr>
          <a:xfrm>
            <a:off x="6350000" y="2413000"/>
            <a:ext cx="4826000" cy="317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常规参考值：</a:t>
            </a: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填写行业通用的常规起订量（如1台/套），作为客户初步咨询的参考基准，降低沟通门槛。</a:t>
            </a:r>
            <a:endParaRPr lang="en-US" sz="1100"/>
          </a:p>
          <a:p>
            <a:pPr marL="0" indent="0" algn="l">
              <a:lnSpc>
                <a:spcPct val="125000"/>
              </a:lnSpc>
            </a:pPr>
            <a:r>
              <a:rPr lang="en-US" sz="15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灵活性说明：</a:t>
            </a: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务必在详情页显著位置标注：“实际MOQ可根据具体配置方案、定制需求及订单总量进行协商调整”。</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25000"/>
              </a:lnSpc>
            </a:pPr>
            <a:r>
              <a:rPr lang="en-US" sz="1500" b="1" i="0" u="none" strike="noStrike">
                <a:solidFill>
                  <a:srgbClr val="EAB308"/>
                </a:solidFill>
                <a:latin typeface="Noto Sans SC" panose="020B0200000000000000" charset="-122"/>
                <a:ea typeface="Noto Sans SC" panose="020B0200000000000000" charset="-122"/>
                <a:cs typeface="Noto Sans SC" panose="020B0200000000000000" charset="-122"/>
                <a:sym typeface="Noto Sans SC" panose="020B0200000000000000" charset="-122"/>
              </a:rPr>
              <a:t>• 运营技巧：</a:t>
            </a: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对于非标定制设备，强调“支持小批量试产”，可有效吸引潜在大客户进行询盘。</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446000" cy="69977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0" y="5715000"/>
            <a:ext cx="1320800" cy="1143000"/>
          </a:xfrm>
          <a:prstGeom prst="rect">
            <a:avLst/>
          </a:prstGeom>
          <a:noFill/>
          <a:ln w="25400" cap="flat" cmpd="sng">
            <a:noFill/>
            <a:prstDash val="solid"/>
            <a:round/>
          </a:ln>
        </p:spPr>
      </p:pic>
      <p:sp>
        <p:nvSpPr>
          <p:cNvPr id="4" name="AutoShape 4"/>
          <p:cNvSpPr/>
          <p:nvPr/>
        </p:nvSpPr>
        <p:spPr>
          <a:xfrm>
            <a:off x="8782050" y="749300"/>
            <a:ext cx="2755900" cy="532765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01. 产品标题撰写公式：</a:t>
            </a:r>
            <a:r>
              <a:rPr lang="zh-CN" altLang="en-US" sz="16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营销词</a:t>
            </a:r>
            <a:r>
              <a:rPr lang="en-US" altLang="zh-CN" sz="16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a:t>
            </a:r>
            <a:r>
              <a:rPr lang="zh-CN" altLang="en-US" sz="16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描述词</a:t>
            </a:r>
            <a:r>
              <a:rPr lang="en-US" altLang="zh-CN" sz="16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a:t>
            </a:r>
            <a:r>
              <a:rPr lang="zh-CN" altLang="en-US" sz="16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精准核心词</a:t>
            </a:r>
            <a:r>
              <a:rPr lang="en-US" altLang="zh-CN" sz="16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a:t>
            </a:r>
            <a:r>
              <a:rPr lang="zh-CN" altLang="en-US" sz="16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描述词</a:t>
            </a:r>
            <a:r>
              <a:rPr lang="en-US" altLang="zh-CN" sz="16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a:t>
            </a:r>
            <a:r>
              <a:rPr lang="zh-CN" altLang="en-US" sz="16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营销词</a:t>
            </a:r>
            <a:r>
              <a:rPr lang="en-US" altLang="zh-CN" sz="16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a:t>
            </a:r>
            <a:r>
              <a:rPr lang="zh-CN" altLang="en-US" sz="16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精准长尾词，核心词放在后面</a:t>
            </a:r>
            <a:r>
              <a:rPr lang="en-US" altLang="zh-CN" sz="16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a:t>
            </a:r>
            <a:r>
              <a:rPr lang="zh-CN" altLang="en-US" sz="16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前面，</a:t>
            </a:r>
            <a:r>
              <a:rPr lang="en-US" sz="16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标题字符数建议控制在80-110个，兼顾信息完整与搜索匹配度。</a:t>
            </a:r>
            <a:endParaRPr lang="en-US" sz="800">
              <a:latin typeface="宋体" panose="02010600030101010101" pitchFamily="2" charset="-122"/>
              <a:ea typeface="宋体" panose="02010600030101010101" pitchFamily="2" charset="-122"/>
              <a:cs typeface="宋体" panose="02010600030101010101" pitchFamily="2" charset="-122"/>
            </a:endParaRPr>
          </a:p>
          <a:p>
            <a:pPr marL="0" indent="0" algn="l">
              <a:lnSpc>
                <a:spcPct val="100000"/>
              </a:lnSpc>
            </a:pPr>
            <a:r>
              <a:rPr lang="en-US" sz="16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02. </a:t>
            </a:r>
            <a:r>
              <a:rPr lang="zh-CN" altLang="en-US" sz="16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关键词设置要点：总共十</a:t>
            </a:r>
            <a:r>
              <a:rPr lang="zh-CN" altLang="en-US" sz="16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个，优先选用核心词与有搜索热度的词，前三个关键词必须是有搜索热度的核心词，其余七个补充标题未覆盖的产品属性词，提升被检索的概率。</a:t>
            </a:r>
            <a:endParaRPr lang="zh-CN" altLang="en-US" sz="16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endParaRPr>
          </a:p>
          <a:p>
            <a:pPr marL="0" indent="0" algn="l">
              <a:lnSpc>
                <a:spcPct val="100000"/>
              </a:lnSpc>
            </a:pPr>
            <a:r>
              <a:rPr lang="en-US" sz="16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03. 核心原则：描述需精准真实，不重复堆砌关键词，切忌自造无搜索量的词汇，所有用词必须源自真实的买家搜索词库</a:t>
            </a:r>
            <a:r>
              <a:rPr lang="en-US" sz="20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a:t>
            </a:r>
            <a:endParaRPr lang="en-US" sz="20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endParaRPr>
          </a:p>
        </p:txBody>
      </p:sp>
      <p:pic>
        <p:nvPicPr>
          <p:cNvPr id="9" name="图片 8"/>
          <p:cNvPicPr>
            <a:picLocks noChangeAspect="1"/>
          </p:cNvPicPr>
          <p:nvPr/>
        </p:nvPicPr>
        <p:blipFill>
          <a:blip r:embed="rId3"/>
          <a:stretch>
            <a:fillRect/>
          </a:stretch>
        </p:blipFill>
        <p:spPr>
          <a:xfrm>
            <a:off x="226060" y="305435"/>
            <a:ext cx="8124190" cy="6552565"/>
          </a:xfrm>
          <a:prstGeom prst="rect">
            <a:avLst/>
          </a:prstGeom>
        </p:spPr>
      </p:pic>
    </p:spTree>
  </p:cSld>
  <p:clrMapOvr>
    <a:masterClrMapping/>
  </p:clrMapOvr>
</p:sld>
</file>

<file path=ppt/tags/tag1.xml><?xml version="1.0" encoding="utf-8"?>
<p:tagLst xmlns:p="http://schemas.openxmlformats.org/presentationml/2006/main">
  <p:tag name="KSO_WM_DIAGRAM_VIRTUALLY_FRAME" val="{&quot;height&quot;:320,&quot;left&quot;:53,&quot;top&quot;:135,&quot;width&quot;:855}"/>
</p:tagLst>
</file>

<file path=ppt/tags/tag10.xml><?xml version="1.0" encoding="utf-8"?>
<p:tagLst xmlns:p="http://schemas.openxmlformats.org/presentationml/2006/main">
  <p:tag name="KSO_WM_DIAGRAM_VIRTUALLY_FRAME" val="{&quot;height&quot;:320,&quot;left&quot;:53,&quot;top&quot;:135,&quot;width&quot;:855}"/>
</p:tagLst>
</file>

<file path=ppt/tags/tag11.xml><?xml version="1.0" encoding="utf-8"?>
<p:tagLst xmlns:p="http://schemas.openxmlformats.org/presentationml/2006/main">
  <p:tag name="KSO_WM_DIAGRAM_VIRTUALLY_FRAME" val="{&quot;height&quot;:320,&quot;left&quot;:53,&quot;top&quot;:135,&quot;width&quot;:855}"/>
</p:tagLst>
</file>

<file path=ppt/tags/tag12.xml><?xml version="1.0" encoding="utf-8"?>
<p:tagLst xmlns:p="http://schemas.openxmlformats.org/presentationml/2006/main">
  <p:tag name="KSO_WM_DIAGRAM_VIRTUALLY_FRAME" val="{&quot;height&quot;:320,&quot;left&quot;:53,&quot;top&quot;:135,&quot;width&quot;:855}"/>
</p:tagLst>
</file>

<file path=ppt/tags/tag13.xml><?xml version="1.0" encoding="utf-8"?>
<p:tagLst xmlns:p="http://schemas.openxmlformats.org/presentationml/2006/main">
  <p:tag name="KSO_WM_DIAGRAM_VIRTUALLY_FRAME" val="{&quot;height&quot;:330,&quot;left&quot;:55,&quot;top&quot;:120,&quot;width&quot;:840}"/>
</p:tagLst>
</file>

<file path=ppt/tags/tag14.xml><?xml version="1.0" encoding="utf-8"?>
<p:tagLst xmlns:p="http://schemas.openxmlformats.org/presentationml/2006/main">
  <p:tag name="KSO_WM_DIAGRAM_VIRTUALLY_FRAME" val="{&quot;height&quot;:330,&quot;left&quot;:55,&quot;top&quot;:120,&quot;width&quot;:840}"/>
</p:tagLst>
</file>

<file path=ppt/tags/tag15.xml><?xml version="1.0" encoding="utf-8"?>
<p:tagLst xmlns:p="http://schemas.openxmlformats.org/presentationml/2006/main">
  <p:tag name="KSO_WM_DIAGRAM_VIRTUALLY_FRAME" val="{&quot;height&quot;:330,&quot;left&quot;:55,&quot;top&quot;:120,&quot;width&quot;:840}"/>
</p:tagLst>
</file>

<file path=ppt/tags/tag16.xml><?xml version="1.0" encoding="utf-8"?>
<p:tagLst xmlns:p="http://schemas.openxmlformats.org/presentationml/2006/main">
  <p:tag name="KSO_WM_DIAGRAM_VIRTUALLY_FRAME" val="{&quot;height&quot;:330,&quot;left&quot;:55,&quot;top&quot;:120,&quot;width&quot;:840}"/>
</p:tagLst>
</file>

<file path=ppt/tags/tag17.xml><?xml version="1.0" encoding="utf-8"?>
<p:tagLst xmlns:p="http://schemas.openxmlformats.org/presentationml/2006/main">
  <p:tag name="KSO_WM_DIAGRAM_VIRTUALLY_FRAME" val="{&quot;height&quot;:330,&quot;left&quot;:55,&quot;top&quot;:120,&quot;width&quot;:840}"/>
</p:tagLst>
</file>

<file path=ppt/tags/tag18.xml><?xml version="1.0" encoding="utf-8"?>
<p:tagLst xmlns:p="http://schemas.openxmlformats.org/presentationml/2006/main">
  <p:tag name="KSO_WM_DIAGRAM_VIRTUALLY_FRAME" val="{&quot;height&quot;:330,&quot;left&quot;:55,&quot;top&quot;:120,&quot;width&quot;:840}"/>
</p:tagLst>
</file>

<file path=ppt/tags/tag19.xml><?xml version="1.0" encoding="utf-8"?>
<p:tagLst xmlns:p="http://schemas.openxmlformats.org/presentationml/2006/main">
  <p:tag name="KSO_WM_DIAGRAM_VIRTUALLY_FRAME" val="{&quot;height&quot;:190,&quot;left&quot;:50,&quot;top&quot;:160,&quot;width&quot;:860}"/>
</p:tagLst>
</file>

<file path=ppt/tags/tag2.xml><?xml version="1.0" encoding="utf-8"?>
<p:tagLst xmlns:p="http://schemas.openxmlformats.org/presentationml/2006/main">
  <p:tag name="KSO_WM_DIAGRAM_VIRTUALLY_FRAME" val="{&quot;height&quot;:320,&quot;left&quot;:53,&quot;top&quot;:135,&quot;width&quot;:855}"/>
</p:tagLst>
</file>

<file path=ppt/tags/tag20.xml><?xml version="1.0" encoding="utf-8"?>
<p:tagLst xmlns:p="http://schemas.openxmlformats.org/presentationml/2006/main">
  <p:tag name="KSO_WM_DIAGRAM_VIRTUALLY_FRAME" val="{&quot;height&quot;:190,&quot;left&quot;:50,&quot;top&quot;:160,&quot;width&quot;:860}"/>
</p:tagLst>
</file>

<file path=ppt/tags/tag21.xml><?xml version="1.0" encoding="utf-8"?>
<p:tagLst xmlns:p="http://schemas.openxmlformats.org/presentationml/2006/main">
  <p:tag name="KSO_WM_DIAGRAM_VIRTUALLY_FRAME" val="{&quot;height&quot;:190,&quot;left&quot;:50,&quot;top&quot;:160,&quot;width&quot;:860}"/>
</p:tagLst>
</file>

<file path=ppt/tags/tag22.xml><?xml version="1.0" encoding="utf-8"?>
<p:tagLst xmlns:p="http://schemas.openxmlformats.org/presentationml/2006/main">
  <p:tag name="KSO_WM_DIAGRAM_VIRTUALLY_FRAME" val="{&quot;height&quot;:190,&quot;left&quot;:50,&quot;top&quot;:160,&quot;width&quot;:860}"/>
</p:tagLst>
</file>

<file path=ppt/tags/tag23.xml><?xml version="1.0" encoding="utf-8"?>
<p:tagLst xmlns:p="http://schemas.openxmlformats.org/presentationml/2006/main">
  <p:tag name="KSO_WM_DIAGRAM_VIRTUALLY_FRAME" val="{&quot;height&quot;:190,&quot;left&quot;:50,&quot;top&quot;:160,&quot;width&quot;:860}"/>
</p:tagLst>
</file>

<file path=ppt/tags/tag24.xml><?xml version="1.0" encoding="utf-8"?>
<p:tagLst xmlns:p="http://schemas.openxmlformats.org/presentationml/2006/main">
  <p:tag name="KSO_WM_DIAGRAM_VIRTUALLY_FRAME" val="{&quot;height&quot;:190,&quot;left&quot;:50,&quot;top&quot;:160,&quot;width&quot;:860}"/>
</p:tagLst>
</file>

<file path=ppt/tags/tag25.xml><?xml version="1.0" encoding="utf-8"?>
<p:tagLst xmlns:p="http://schemas.openxmlformats.org/presentationml/2006/main">
  <p:tag name="KSO_WM_UNIT_SUBTYPE" val="v"/>
  <p:tag name="KSO_WM_TEMPLATE_CATEGORY" val="custom"/>
  <p:tag name="KSO_WM_TEMPLATE_INDEX" val="20221514"/>
  <p:tag name="KSO_WM_UNIT_TYPE" val="i"/>
  <p:tag name="KSO_WM_UNIT_INDEX" val="1"/>
  <p:tag name="KSO_WM_UNIT_ID" val="custom20221514_17*i*1"/>
  <p:tag name="KSO_WM_BEAUTIFY_FLAG" val="#wm#"/>
  <p:tag name="KSO_WM_TAG_VERSION" val="1.0"/>
  <p:tag name="KSO_WM_CHIP_GROUPID" val="61e8c9e3ed82453644594ecc"/>
  <p:tag name="KSO_WM_CHIP_XID" val="61e8cc6485cd5474422ed34d"/>
  <p:tag name="KSO_WM_UNIT_DEC_AREA_ID" val="8c2882416e1a40bea914852c2be752c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a883366df5549ea9bed93b19802ce10"/>
  <p:tag name="KSO_WM_SLIDE_BACKGROUND_TYPE" val="general"/>
</p:tagLst>
</file>

<file path=ppt/tags/tag26.xml><?xml version="1.0" encoding="utf-8"?>
<p:tagLst xmlns:p="http://schemas.openxmlformats.org/presentationml/2006/main">
  <p:tag name="KSO_WM_UNIT_SUBTYPE" val="t"/>
  <p:tag name="KSO_WM_TEMPLATE_CATEGORY" val="custom"/>
  <p:tag name="KSO_WM_TEMPLATE_INDEX" val="20221514"/>
  <p:tag name="KSO_WM_UNIT_TYPE" val="i"/>
  <p:tag name="KSO_WM_UNIT_INDEX" val="1"/>
  <p:tag name="KSO_WM_UNIT_ID" val="custom20221514_17*i*1"/>
  <p:tag name="KSO_WM_BEAUTIFY_FLAG" val="#wm#"/>
  <p:tag name="KSO_WM_TAG_VERSION" val="1.0"/>
  <p:tag name="KSO_WM_CHIP_GROUPID" val="61e8c9e3ed82453644594ecc"/>
  <p:tag name="KSO_WM_CHIP_XID" val="61e8cc6485cd5474422ed333"/>
  <p:tag name="KSO_WM_UNIT_DEC_AREA_ID" val="5c50e3f5638d4e4193d2c5fe771ca9b1"/>
  <p:tag name="KSO_WM_CHIP_FILLAREA_FILL_RULE" val="{&quot;fill_align&quot;:&quot;rt&quot;,&quot;fill_effect&quot;:[],&quot;fill_mode&quot;:&quot;adaptive&quot;,&quot;sacle_strategy&quot;:&quot;stretch&quot;}"/>
  <p:tag name="KSO_WM_UNIT_DEC_SUPPORTCHANGEPIC" val="0"/>
  <p:tag name="KSO_WM_UNIT_DEC_CHANGEPICRESERVED" val="1"/>
  <p:tag name="KSO_WM_ASSEMBLE_CHIP_INDEX" val="96df8a9cf6da40c2bc9c32d0222e68b4"/>
  <p:tag name="KSO_WM_SLIDE_BACKGROUND_TYPE" val="general"/>
</p:tagLst>
</file>

<file path=ppt/tags/tag27.xml><?xml version="1.0" encoding="utf-8"?>
<p:tagLst xmlns:p="http://schemas.openxmlformats.org/presentationml/2006/main">
  <p:tag name="KSO_WM_UNIT_SUBTYPE" val="t"/>
  <p:tag name="KSO_WM_TEMPLATE_CATEGORY" val="custom"/>
  <p:tag name="KSO_WM_TEMPLATE_INDEX" val="20221514"/>
  <p:tag name="KSO_WM_UNIT_TYPE" val="i"/>
  <p:tag name="KSO_WM_UNIT_INDEX" val="1"/>
  <p:tag name="KSO_WM_UNIT_ID" val="custom20221514_17*i*1"/>
  <p:tag name="KSO_WM_BEAUTIFY_FLAG" val="#wm#"/>
  <p:tag name="KSO_WM_TAG_VERSION" val="1.0"/>
  <p:tag name="KSO_WM_CHIP_GROUPID" val="61e8c9e3ed82453644594ecc"/>
  <p:tag name="KSO_WM_CHIP_XID" val="61e8cc6485cd5474422ed329"/>
  <p:tag name="KSO_WM_UNIT_DEC_AREA_ID" val="8eb6c93adac042b588876077c2e3c187"/>
  <p:tag name="KSO_WM_CHIP_FILLAREA_FILL_RULE" val="{&quot;fill_align&quot;:&quot;lb&quot;,&quot;fill_effect&quot;:[],&quot;fill_mode&quot;:&quot;adaptive&quot;,&quot;sacle_strategy&quot;:&quot;stretch&quot;}"/>
  <p:tag name="KSO_WM_UNIT_DEC_SUPPORTCHANGEPIC" val="0"/>
  <p:tag name="KSO_WM_UNIT_DEC_CHANGEPICRESERVED" val="1"/>
  <p:tag name="KSO_WM_ASSEMBLE_CHIP_INDEX" val="9a5755e077384725ab739a733ced99aa"/>
  <p:tag name="KSO_WM_SLIDE_BACKGROUND_TYPE" val="general"/>
</p:tagLst>
</file>

<file path=ppt/tags/tag28.xml><?xml version="1.0" encoding="utf-8"?>
<p:tagLst xmlns:p="http://schemas.openxmlformats.org/presentationml/2006/main">
  <p:tag name="KSO_WM_SLIDE_ID" val="custom20221514_17"/>
  <p:tag name="KSO_WM_TEMPLATE_SUBCATEGORY" val="21"/>
  <p:tag name="KSO_WM_TEMPLATE_MASTER_TYPE" val="0"/>
  <p:tag name="KSO_WM_TEMPLATE_COLOR_TYPE" val="1"/>
  <p:tag name="KSO_WM_SLIDE_ITEM_CNT" val="0"/>
  <p:tag name="KSO_WM_SLIDE_INDEX" val="17"/>
  <p:tag name="KSO_WM_TAG_VERSION" val="1.0"/>
  <p:tag name="KSO_WM_BEAUTIFY_FLAG" val="#wm#"/>
  <p:tag name="KSO_WM_TEMPLATE_CATEGORY" val="custom"/>
  <p:tag name="KSO_WM_TEMPLATE_INDEX" val="20221514"/>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 val="a_b_d_f"/>
  <p:tag name="KSO_WM_SLIDE_LAYOUT_CNT" val="1_1_1_1"/>
  <p:tag name="KSO_WM_SLIDE_TYPE" val="text"/>
  <p:tag name="KSO_WM_SLIDE_SUBTYPE" val="picTxt"/>
  <p:tag name="KSO_WM_SLIDE_SIZE" val="864*444"/>
  <p:tag name="KSO_WM_SLIDE_POSITION" val="48*48"/>
  <p:tag name="KSO_WM_SLIDE_CAN_ADD_NAVIGATION" val="1"/>
  <p:tag name="KSO_WM_SLIDE_BACKGROUND" val="[&quot;general&quot;]"/>
  <p:tag name="KSO_WM_SLIDE_RATIO" val="1.777778"/>
  <p:tag name="KSO_WM_CHIP_FILLPROP" val="[[{&quot;text_align&quot;:&quot;lt&quot;,&quot;text_direction&quot;:&quot;horizontal&quot;,&quot;support_big_font&quot;:false,&quot;fill_id&quot;:&quot;085fa18b2ff74193a0568bcf7ac22e21&quot;,&quot;fill_align&quot;:&quot;lt&quot;,&quot;chip_types&quot;:[&quot;header&quot;]},{&quot;text_align&quot;:&quot;lt&quot;,&quot;text_direction&quot;:&quot;horizontal&quot;,&quot;support_features&quot;:[&quot;collage&quot;,&quot;carousel&quot;],&quot;support_big_font&quot;:false,&quot;fill_id&quot;:&quot;18f13cfdde4140b9a02adf323547f6ef&quot;,&quot;fill_align&quot;:&quot;lt&quot;,&quot;chip_types&quot;:[&quot;pictext&quot;,&quot;picture&quot;,&quot;chart&quot;,&quot;table&quot;,&quot;video&quot;]},{&quot;text_align&quot;:&quot;lt&quot;,&quot;text_direction&quot;:&quot;horizontal&quot;,&quot;support_big_font&quot;:false,&quot;fill_id&quot;:&quot;61adfa22d6304878b2c353d0ecd111c1&quot;,&quot;fill_align&quot;:&quot;lt&quot;,&quot;chip_types&quot;:[&quot;text&quot;]}]]"/>
  <p:tag name="KSO_WM_CHIP_XID" val="5f69641d553136823a5e61a0"/>
  <p:tag name="KSO_WM_SLIDE_LAYOUT_INFO" val="{&quot;backgroundInfo&quot;:[{&quot;bottom&quot;:0,&quot;bottomAbs&quot;:false,&quot;left&quot;:0,&quot;leftAbs&quot;:false,&quot;right&quot;:0,&quot;rightAbs&quot;:false,&quot;top&quot;:0,&quot;topAbs&quot;:false,&quot;type&quot;:&quot;general&quot;}],&quot;id&quot;:&quot;2021-04-01T15:19:03&quot;,&quot;maxSize&quot;:{&quot;size1&quot;:26.611686927080154},&quot;minSize&quot;:{&quot;size1&quot;:17.811686927080153},&quot;normalSize&quot;:{&quot;size1&quot;:26.611501741894969},&quot;subLayout&quot;:[{&quot;id&quot;:&quot;2021-04-01T15:19:03&quot;,&quot;margin&quot;:{&quot;bottom&quot;:0.026000002399086952,&quot;left&quot;:1.6929999589920044,&quot;right&quot;:1.6929999589920044,&quot;top&quot;:1.6929999589920044},&quot;type&quot;:0},{&quot;id&quot;:&quot;2021-04-01T15:19:03&quot;,&quot;maxSize&quot;:{&quot;size1&quot;:72.67966360531149},&quot;minSize&quot;:{&quot;size1&quot;:56.779663605311484},&quot;normalSize&quot;:{&quot;size1&quot;:69.943786028394925},&quot;subLayout&quot;:[{&quot;id&quot;:&quot;2021-04-01T15:19:03&quot;,&quot;margin&quot;:{&quot;bottom&quot;:0.81999999284744263,&quot;left&quot;:1.6929999589920044,&quot;right&quot;:1.6929999589920044,&quot;top&quot;:0.81999999284744263},&quot;type&quot;:0},{&quot;id&quot;:&quot;2021-04-01T15:19:03&quot;,&quot;margin&quot;:{&quot;bottom&quot;:1.6929999589920044,&quot;left&quot;:1.6929999589920044,&quot;right&quot;:1.6929999589920044,&quot;top&quot;:0.026000002399086952},&quot;type&quot;:0}],&quot;type&quot;:0}],&quot;type&quot;:0}"/>
  <p:tag name="FIXED_XID_TMP" val="5f5ee1ca4d6848d78f644aec"/>
  <p:tag name="KSO_WM_CHIP_DECFILLPROP" val="[]"/>
  <p:tag name="KSO_WM_CHIP_GROUPID" val="5f5ee1ca4d6848d78f644aec"/>
  <p:tag name="KSO_WM_SLIDE_BK_DARK_LIGHT" val="2"/>
  <p:tag name="KSO_WM_SLIDE_BACKGROUND_TYPE" val="general"/>
  <p:tag name="KSO_WM_SLIDE_SUPPORT_FEATURE_TYPE" val="3"/>
  <p:tag name="KSO_WM_TEMPLATE_ASSEMBLE_XID" val="60656ecf4054ed1e2fb80008"/>
  <p:tag name="KSO_WM_TEMPLATE_ASSEMBLE_GROUPID" val="60656ecf4054ed1e2fb80008"/>
  <p:tag name="KSO_WM_CHIP_COLORING" val="2"/>
</p:tagLst>
</file>

<file path=ppt/tags/tag2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custom20231189_1*f*1"/>
  <p:tag name="KSO_WM_TEMPLATE_CATEGORY" val="custom"/>
  <p:tag name="KSO_WM_TEMPLATE_INDEX" val="20231189"/>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PRESET_TEXT" val="单击此处输入你的项正文,文字是您思想的提炼， 请尽量言简意赅的阐述观点此处输入你的正文,文字是您思想的提炼请尽量言简意赅的阐述观点此处输入你的项正文,文字是您思想的提炼，请尽量言简意赅的阐述观点&#10;"/>
</p:tagLst>
</file>

<file path=ppt/tags/tag3.xml><?xml version="1.0" encoding="utf-8"?>
<p:tagLst xmlns:p="http://schemas.openxmlformats.org/presentationml/2006/main">
  <p:tag name="KSO_WM_DIAGRAM_VIRTUALLY_FRAME" val="{&quot;height&quot;:320,&quot;left&quot;:53,&quot;top&quot;:135,&quot;width&quot;:855}"/>
</p:tagLst>
</file>

<file path=ppt/tags/tag4.xml><?xml version="1.0" encoding="utf-8"?>
<p:tagLst xmlns:p="http://schemas.openxmlformats.org/presentationml/2006/main">
  <p:tag name="KSO_WM_DIAGRAM_VIRTUALLY_FRAME" val="{&quot;height&quot;:320,&quot;left&quot;:53,&quot;top&quot;:135,&quot;width&quot;:855}"/>
</p:tagLst>
</file>

<file path=ppt/tags/tag5.xml><?xml version="1.0" encoding="utf-8"?>
<p:tagLst xmlns:p="http://schemas.openxmlformats.org/presentationml/2006/main">
  <p:tag name="KSO_WM_DIAGRAM_VIRTUALLY_FRAME" val="{&quot;height&quot;:320,&quot;left&quot;:53,&quot;top&quot;:135,&quot;width&quot;:855}"/>
</p:tagLst>
</file>

<file path=ppt/tags/tag6.xml><?xml version="1.0" encoding="utf-8"?>
<p:tagLst xmlns:p="http://schemas.openxmlformats.org/presentationml/2006/main">
  <p:tag name="KSO_WM_DIAGRAM_VIRTUALLY_FRAME" val="{&quot;height&quot;:320,&quot;left&quot;:53,&quot;top&quot;:135,&quot;width&quot;:855}"/>
</p:tagLst>
</file>

<file path=ppt/tags/tag7.xml><?xml version="1.0" encoding="utf-8"?>
<p:tagLst xmlns:p="http://schemas.openxmlformats.org/presentationml/2006/main">
  <p:tag name="KSO_WM_DIAGRAM_VIRTUALLY_FRAME" val="{&quot;height&quot;:320,&quot;left&quot;:53,&quot;top&quot;:135,&quot;width&quot;:855}"/>
</p:tagLst>
</file>

<file path=ppt/tags/tag8.xml><?xml version="1.0" encoding="utf-8"?>
<p:tagLst xmlns:p="http://schemas.openxmlformats.org/presentationml/2006/main">
  <p:tag name="KSO_WM_DIAGRAM_VIRTUALLY_FRAME" val="{&quot;height&quot;:320,&quot;left&quot;:53,&quot;top&quot;:135,&quot;width&quot;:855}"/>
</p:tagLst>
</file>

<file path=ppt/tags/tag9.xml><?xml version="1.0" encoding="utf-8"?>
<p:tagLst xmlns:p="http://schemas.openxmlformats.org/presentationml/2006/main">
  <p:tag name="KSO_WM_DIAGRAM_VIRTUALLY_FRAME" val="{&quot;height&quot;:320,&quot;left&quot;:53,&quot;top&quot;:135,&quot;width&quot;:855}"/>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4713</Words>
  <Application>WPS 演示</Application>
  <PresentationFormat/>
  <Paragraphs>197</Paragraphs>
  <Slides>23</Slides>
  <Notes>0</Notes>
  <HiddenSlides>0</HiddenSlides>
  <MMClips>0</MMClips>
  <ScaleCrop>false</ScaleCrop>
  <HeadingPairs>
    <vt:vector size="6" baseType="variant">
      <vt:variant>
        <vt:lpstr>已用的字体</vt:lpstr>
      </vt:variant>
      <vt:variant>
        <vt:i4>10</vt:i4>
      </vt:variant>
      <vt:variant>
        <vt:lpstr>主题</vt:lpstr>
      </vt:variant>
      <vt:variant>
        <vt:i4>5</vt:i4>
      </vt:variant>
      <vt:variant>
        <vt:lpstr>幻灯片标题</vt:lpstr>
      </vt:variant>
      <vt:variant>
        <vt:i4>23</vt:i4>
      </vt:variant>
    </vt:vector>
  </HeadingPairs>
  <TitlesOfParts>
    <vt:vector size="38" baseType="lpstr">
      <vt:lpstr>Arial</vt:lpstr>
      <vt:lpstr>宋体</vt:lpstr>
      <vt:lpstr>Wingdings</vt:lpstr>
      <vt:lpstr>Arial</vt:lpstr>
      <vt:lpstr>微软雅黑</vt:lpstr>
      <vt:lpstr>Noto Sans SC</vt:lpstr>
      <vt:lpstr>Songti SC</vt:lpstr>
      <vt:lpstr>Segoe Print</vt:lpstr>
      <vt:lpstr>Arial Unicode MS</vt:lpstr>
      <vt:lpstr>Songti SC</vt:lpstr>
      <vt:lpstr>Office 主题​​</vt:lpstr>
      <vt:lpstr>默认主题</vt:lpstr>
      <vt:lpstr>2_默认主题</vt:lpstr>
      <vt:lpstr>3_默认主题</vt:lpstr>
      <vt:lpstr>4_默认主题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Crazy</cp:lastModifiedBy>
  <cp:revision>8</cp:revision>
  <dcterms:created xsi:type="dcterms:W3CDTF">2026-07-16T03:59:20Z</dcterms:created>
  <dcterms:modified xsi:type="dcterms:W3CDTF">2026-07-16T09:01:42Z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{"Label":"1","ContentProducer":"001191110102MACQD9K64010000","ProduceID":"7662944265409432801","ReservedCode1":"","ContentPropagator":"","PropagateID":"","ReservedCode2":""}</vt:lpwstr>
  </property>
  <property fmtid="{D5CDD505-2E9C-101B-9397-08002B2CF9AE}" pid="3" name="KSOProductBuildVer">
    <vt:lpwstr>2052-12.1.0.26895</vt:lpwstr>
  </property>
  <property fmtid="{D5CDD505-2E9C-101B-9397-08002B2CF9AE}" pid="4" name="ICV">
    <vt:lpwstr>8A7BCDB37813491BA99EA8D17397A9B2_13</vt:lpwstr>
  </property>
</Properties>
</file>