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4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3.xml"/><Relationship Id="rId8" Type="http://schemas.openxmlformats.org/officeDocument/2006/relationships/tags" Target="../tags/tag2.xml"/><Relationship Id="rId7" Type="http://schemas.openxmlformats.org/officeDocument/2006/relationships/image" Target="../media/image3.wmf"/><Relationship Id="rId6" Type="http://schemas.openxmlformats.org/officeDocument/2006/relationships/oleObject" Target="../embeddings/Workbook3.xls"/><Relationship Id="rId5" Type="http://schemas.openxmlformats.org/officeDocument/2006/relationships/image" Target="../media/image2.wmf"/><Relationship Id="rId4" Type="http://schemas.openxmlformats.org/officeDocument/2006/relationships/oleObject" Target="../embeddings/Workbook2.xls"/><Relationship Id="rId3" Type="http://schemas.openxmlformats.org/officeDocument/2006/relationships/image" Target="../media/image1.wmf"/><Relationship Id="rId2" Type="http://schemas.openxmlformats.org/officeDocument/2006/relationships/oleObject" Target="../embeddings/Workbook1.xls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3025" y="148590"/>
            <a:ext cx="11603355" cy="1018540"/>
          </a:xfrm>
        </p:spPr>
        <p:txBody>
          <a:bodyPr>
            <a:normAutofit fontScale="90000"/>
          </a:bodyPr>
          <a:p>
            <a:r>
              <a:rPr lang="zh-CN">
                <a:sym typeface="+mn-ea"/>
              </a:rPr>
              <a:t>收到客诉如何处理？</a:t>
            </a:r>
            <a:endParaRPr lang="zh-CN"/>
          </a:p>
        </p:txBody>
      </p:sp>
      <p:sp>
        <p:nvSpPr>
          <p:cNvPr id="4" name="文本框 3"/>
          <p:cNvSpPr txBox="1"/>
          <p:nvPr/>
        </p:nvSpPr>
        <p:spPr>
          <a:xfrm>
            <a:off x="4646295" y="21653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91160" y="1167130"/>
            <a:ext cx="11519535" cy="54578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90000"/>
              </a:lnSpc>
            </a:pPr>
            <a:r>
              <a:rPr lang="zh-CN" sz="1600" b="1">
                <a:highlight>
                  <a:srgbClr val="FFFF00"/>
                </a:highlight>
                <a:sym typeface="+mn-ea"/>
              </a:rPr>
              <a:t>当客户告诉你灯损坏了，</a:t>
            </a:r>
            <a:r>
              <a:rPr lang="en-US" altLang="zh-CN" sz="1600" b="1">
                <a:highlight>
                  <a:srgbClr val="FFFF00"/>
                </a:highlight>
                <a:sym typeface="+mn-ea"/>
              </a:rPr>
              <a:t> </a:t>
            </a:r>
            <a:r>
              <a:rPr lang="zh-CN" altLang="en-US" sz="1600" b="1">
                <a:highlight>
                  <a:srgbClr val="FFFF00"/>
                </a:highlight>
                <a:sym typeface="+mn-ea"/>
              </a:rPr>
              <a:t>不亮了，需要我们这边进行售后服务时，我们需要这样做：</a:t>
            </a:r>
            <a:endParaRPr lang="zh-CN" altLang="en-US" sz="1600" b="1">
              <a:sym typeface="+mn-ea"/>
            </a:endParaRPr>
          </a:p>
          <a:p>
            <a:pPr algn="l">
              <a:lnSpc>
                <a:spcPct val="190000"/>
              </a:lnSpc>
            </a:pPr>
            <a:r>
              <a:rPr lang="en-US" altLang="zh-CN" sz="1600">
                <a:sym typeface="+mn-ea"/>
              </a:rPr>
              <a:t>1.</a:t>
            </a:r>
            <a:r>
              <a:rPr lang="zh-CN" altLang="en-US" sz="1600">
                <a:sym typeface="+mn-ea"/>
              </a:rPr>
              <a:t>跟客户确认是哪个订单的，</a:t>
            </a:r>
            <a:r>
              <a:rPr lang="zh-CN" altLang="en-US" sz="1600" b="1">
                <a:sym typeface="+mn-ea"/>
              </a:rPr>
              <a:t>什么时候的订单，提供订单编号</a:t>
            </a:r>
            <a:r>
              <a:rPr lang="zh-CN" altLang="en-US" sz="1600">
                <a:sym typeface="+mn-ea"/>
              </a:rPr>
              <a:t>（也就是</a:t>
            </a:r>
            <a:r>
              <a:rPr lang="en-US" altLang="zh-CN" sz="1600">
                <a:sym typeface="+mn-ea"/>
              </a:rPr>
              <a:t>PI</a:t>
            </a:r>
            <a:r>
              <a:rPr lang="zh-CN" altLang="en-US" sz="1600">
                <a:sym typeface="+mn-ea"/>
              </a:rPr>
              <a:t>号码给你），这样能知道灯具大概使用了多久</a:t>
            </a:r>
            <a:endParaRPr lang="zh-CN" altLang="en-US" sz="1600">
              <a:sym typeface="+mn-ea"/>
            </a:endParaRPr>
          </a:p>
          <a:p>
            <a:pPr algn="l">
              <a:lnSpc>
                <a:spcPct val="190000"/>
              </a:lnSpc>
            </a:pPr>
            <a:r>
              <a:rPr lang="en-US" altLang="zh-CN" sz="1600">
                <a:sym typeface="+mn-ea"/>
              </a:rPr>
              <a:t>2.</a:t>
            </a:r>
            <a:r>
              <a:rPr lang="zh-CN" altLang="en-US" sz="1600" b="1">
                <a:sym typeface="+mn-ea"/>
              </a:rPr>
              <a:t>需要跟客户确认灯具的状态</a:t>
            </a:r>
            <a:r>
              <a:rPr lang="zh-CN" altLang="en-US" sz="1600">
                <a:sym typeface="+mn-ea"/>
              </a:rPr>
              <a:t>，</a:t>
            </a:r>
            <a:r>
              <a:rPr lang="en-US" altLang="zh-CN" sz="1600">
                <a:sym typeface="+mn-ea"/>
              </a:rPr>
              <a:t> </a:t>
            </a:r>
            <a:r>
              <a:rPr lang="zh-CN" altLang="en-US" sz="1600">
                <a:sym typeface="+mn-ea"/>
              </a:rPr>
              <a:t>是完全不亮，还是有时亮有时不亮，</a:t>
            </a:r>
            <a:r>
              <a:rPr lang="en-US" altLang="zh-CN" sz="1600">
                <a:sym typeface="+mn-ea"/>
              </a:rPr>
              <a:t> </a:t>
            </a:r>
            <a:r>
              <a:rPr lang="zh-CN" altLang="en-US" sz="1600">
                <a:sym typeface="+mn-ea"/>
              </a:rPr>
              <a:t>还是出现了灯闪现象（flickering）？</a:t>
            </a:r>
            <a:endParaRPr lang="zh-CN" altLang="en-US" sz="1600">
              <a:sym typeface="+mn-ea"/>
            </a:endParaRPr>
          </a:p>
          <a:p>
            <a:pPr algn="l">
              <a:lnSpc>
                <a:spcPct val="190000"/>
              </a:lnSpc>
            </a:pPr>
            <a:r>
              <a:rPr lang="en-US" altLang="zh-CN" sz="1600">
                <a:sym typeface="+mn-ea"/>
              </a:rPr>
              <a:t>3.</a:t>
            </a:r>
            <a:r>
              <a:rPr lang="zh-CN" altLang="en-US" sz="1600">
                <a:sym typeface="+mn-ea"/>
              </a:rPr>
              <a:t>让客户</a:t>
            </a:r>
            <a:r>
              <a:rPr lang="zh-CN" altLang="en-US" sz="1600" b="1">
                <a:sym typeface="+mn-ea"/>
              </a:rPr>
              <a:t>提供损坏的灯的图片以及尽量拿到视频，需要有近距离的能查看到灯珠的图片以及整体的灯的图</a:t>
            </a:r>
            <a:endParaRPr lang="zh-CN" altLang="en-US" sz="1600" b="1">
              <a:sym typeface="+mn-ea"/>
            </a:endParaRPr>
          </a:p>
          <a:p>
            <a:pPr algn="l">
              <a:lnSpc>
                <a:spcPct val="190000"/>
              </a:lnSpc>
            </a:pPr>
            <a:r>
              <a:rPr lang="en-US" altLang="zh-CN" sz="1600">
                <a:sym typeface="+mn-ea"/>
              </a:rPr>
              <a:t>4.</a:t>
            </a:r>
            <a:r>
              <a:rPr lang="zh-CN" altLang="en-US" sz="1600">
                <a:sym typeface="+mn-ea"/>
              </a:rPr>
              <a:t>让客户填一下</a:t>
            </a:r>
            <a:r>
              <a:rPr lang="zh-CN" altLang="en-US" sz="1600" b="1" u="sng">
                <a:sym typeface="+mn-ea"/>
              </a:rPr>
              <a:t>产品异常信息收集表英文版</a:t>
            </a:r>
            <a:endParaRPr lang="zh-CN" altLang="en-US" sz="1600">
              <a:sym typeface="+mn-ea"/>
            </a:endParaRPr>
          </a:p>
          <a:p>
            <a:pPr algn="l">
              <a:lnSpc>
                <a:spcPct val="190000"/>
              </a:lnSpc>
            </a:pPr>
            <a:r>
              <a:rPr lang="en-US" altLang="zh-CN" sz="1600">
                <a:sym typeface="+mn-ea"/>
              </a:rPr>
              <a:t>5.</a:t>
            </a:r>
            <a:r>
              <a:rPr lang="zh-CN" altLang="en-US" sz="1600">
                <a:sym typeface="+mn-ea"/>
              </a:rPr>
              <a:t>收到客户提供的图片，信息收集表以及以上的基础信息</a:t>
            </a:r>
            <a:r>
              <a:rPr lang="zh-CN" altLang="en-US" sz="1600" b="1">
                <a:sym typeface="+mn-ea"/>
              </a:rPr>
              <a:t>自己填一份中文版的</a:t>
            </a:r>
            <a:r>
              <a:rPr lang="zh-CN" altLang="en-US" sz="1600" b="1" u="sng">
                <a:sym typeface="+mn-ea"/>
              </a:rPr>
              <a:t>产品异常信息收集表</a:t>
            </a:r>
            <a:r>
              <a:rPr lang="zh-CN" altLang="en-US" sz="1600" b="1">
                <a:sym typeface="+mn-ea"/>
              </a:rPr>
              <a:t>发送给柳琪</a:t>
            </a:r>
            <a:r>
              <a:rPr lang="zh-CN" altLang="en-US" sz="1600">
                <a:sym typeface="+mn-ea"/>
              </a:rPr>
              <a:t>，柳琪那边会发给质检部门查看是什么问题，</a:t>
            </a:r>
            <a:r>
              <a:rPr lang="en-US" altLang="zh-CN" sz="1600">
                <a:sym typeface="+mn-ea"/>
              </a:rPr>
              <a:t> </a:t>
            </a:r>
            <a:r>
              <a:rPr lang="zh-CN" altLang="en-US" sz="1600">
                <a:sym typeface="+mn-ea"/>
              </a:rPr>
              <a:t>然后根据检测人员提出的问题进行相应的处理，</a:t>
            </a:r>
            <a:r>
              <a:rPr lang="en-US" altLang="zh-CN" sz="1600">
                <a:sym typeface="+mn-ea"/>
              </a:rPr>
              <a:t> </a:t>
            </a:r>
            <a:r>
              <a:rPr lang="zh-CN" altLang="en-US" sz="1600">
                <a:sym typeface="+mn-ea"/>
              </a:rPr>
              <a:t>看是更换零部件，还是指导客户进行修理，</a:t>
            </a:r>
            <a:r>
              <a:rPr lang="en-US" altLang="zh-CN" sz="1600">
                <a:sym typeface="+mn-ea"/>
              </a:rPr>
              <a:t> </a:t>
            </a:r>
            <a:r>
              <a:rPr lang="zh-CN" altLang="en-US" sz="1600">
                <a:sym typeface="+mn-ea"/>
              </a:rPr>
              <a:t>又或是更换新灯给客户。</a:t>
            </a:r>
            <a:endParaRPr lang="zh-CN" altLang="en-US" sz="1600">
              <a:sym typeface="+mn-ea"/>
            </a:endParaRPr>
          </a:p>
          <a:p>
            <a:pPr algn="l">
              <a:lnSpc>
                <a:spcPct val="190000"/>
              </a:lnSpc>
            </a:pPr>
            <a:r>
              <a:rPr lang="en-US" altLang="zh-CN" sz="1600">
                <a:sym typeface="+mn-ea"/>
              </a:rPr>
              <a:t>6.</a:t>
            </a:r>
            <a:r>
              <a:rPr lang="zh-CN" altLang="en-US" sz="1600">
                <a:sym typeface="+mn-ea"/>
              </a:rPr>
              <a:t>如果是需要更换零部件或者是新灯给客户，</a:t>
            </a:r>
            <a:r>
              <a:rPr lang="en-US" altLang="zh-CN" sz="1600">
                <a:sym typeface="+mn-ea"/>
              </a:rPr>
              <a:t> </a:t>
            </a:r>
            <a:r>
              <a:rPr lang="zh-CN" altLang="en-US" sz="1600">
                <a:sym typeface="+mn-ea"/>
              </a:rPr>
              <a:t>需要给柳琪做一个</a:t>
            </a:r>
            <a:r>
              <a:rPr lang="zh-CN" altLang="en-US" sz="1600" b="1" u="sng">
                <a:sym typeface="+mn-ea"/>
              </a:rPr>
              <a:t>质保单</a:t>
            </a:r>
            <a:r>
              <a:rPr lang="zh-CN" altLang="en-US" sz="1600">
                <a:sym typeface="+mn-ea"/>
              </a:rPr>
              <a:t>让她进行材料采购</a:t>
            </a:r>
            <a:endParaRPr lang="zh-CN" altLang="en-US" sz="1600">
              <a:sym typeface="+mn-ea"/>
            </a:endParaRPr>
          </a:p>
        </p:txBody>
      </p:sp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455160" y="3429000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showAsIcon="1" r:id="rId2" imgW="971550" imgH="666750" progId="Excel.Sheet.8">
                  <p:embed/>
                </p:oleObj>
              </mc:Choice>
              <mc:Fallback>
                <p:oleObj name="" showAsIcon="1" r:id="rId2" imgW="971550" imgH="666750" progId="Excel.Sheet.8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55160" y="3429000"/>
                        <a:ext cx="97155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948295" y="3429000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showAsIcon="1" r:id="rId4" imgW="971550" imgH="666750" progId="Excel.Sheet.8">
                  <p:embed/>
                </p:oleObj>
              </mc:Choice>
              <mc:Fallback>
                <p:oleObj name="" showAsIcon="1" r:id="rId4" imgW="971550" imgH="666750" progId="Excel.Sheet.8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8295" y="3429000"/>
                        <a:ext cx="97155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123305" y="5958205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showAsIcon="1" r:id="rId6" imgW="971550" imgH="666750" progId="Excel.Sheet.8">
                  <p:embed/>
                </p:oleObj>
              </mc:Choice>
              <mc:Fallback>
                <p:oleObj name="" showAsIcon="1" r:id="rId6" imgW="971550" imgH="666750" progId="Excel.Sheet.8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23305" y="5958205"/>
                        <a:ext cx="97155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左箭头 11"/>
          <p:cNvSpPr/>
          <p:nvPr/>
        </p:nvSpPr>
        <p:spPr>
          <a:xfrm rot="14640000">
            <a:off x="6165215" y="6000115"/>
            <a:ext cx="282575" cy="122555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4"/>
              </a:solidFill>
              <a:highlight>
                <a:srgbClr val="00FF00"/>
              </a:highlight>
            </a:endParaRPr>
          </a:p>
        </p:txBody>
      </p:sp>
      <p:sp>
        <p:nvSpPr>
          <p:cNvPr id="13" name="左箭头 12"/>
          <p:cNvSpPr/>
          <p:nvPr>
            <p:custDataLst>
              <p:tags r:id="rId8"/>
            </p:custDataLst>
          </p:nvPr>
        </p:nvSpPr>
        <p:spPr>
          <a:xfrm>
            <a:off x="4363720" y="3665220"/>
            <a:ext cx="282575" cy="122555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4"/>
              </a:solidFill>
              <a:highlight>
                <a:srgbClr val="00FF00"/>
              </a:highlight>
            </a:endParaRPr>
          </a:p>
        </p:txBody>
      </p:sp>
      <p:sp>
        <p:nvSpPr>
          <p:cNvPr id="14" name="左箭头 13"/>
          <p:cNvSpPr/>
          <p:nvPr>
            <p:custDataLst>
              <p:tags r:id="rId9"/>
            </p:custDataLst>
          </p:nvPr>
        </p:nvSpPr>
        <p:spPr>
          <a:xfrm rot="17460000">
            <a:off x="7761605" y="4060190"/>
            <a:ext cx="204470" cy="102235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4"/>
              </a:solidFill>
              <a:highlight>
                <a:srgbClr val="00FF00"/>
              </a:highlight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DE5MjZkMTUzOTBhODYwZjBjMDFjNzgzYTI0MjYwZDA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WPS 演示</Application>
  <PresentationFormat>宽屏</PresentationFormat>
  <Paragraphs>10</Paragraphs>
  <Slides>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Calibri</vt:lpstr>
      <vt:lpstr>微软雅黑</vt:lpstr>
      <vt:lpstr>Arial Unicode MS</vt:lpstr>
      <vt:lpstr>WPS</vt:lpstr>
      <vt:lpstr>Excel.Sheet.8</vt:lpstr>
      <vt:lpstr>Excel.Sheet.8</vt:lpstr>
      <vt:lpstr>Excel.Sheet.8</vt:lpstr>
      <vt:lpstr>LED Garden Light/  Led Pedestrian Lamp 庭院灯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Dominic.</cp:lastModifiedBy>
  <cp:revision>12</cp:revision>
  <dcterms:created xsi:type="dcterms:W3CDTF">2023-08-09T12:44:00Z</dcterms:created>
  <dcterms:modified xsi:type="dcterms:W3CDTF">2024-07-11T09:57:53Z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2E123B971D484C91A64B30A43F2593ED_13</vt:lpwstr>
  </property>
  <property fmtid="{D5CDD505-2E9C-101B-9397-08002B2CF9AE}" pid="3" name="KSOProductBuildVer">
    <vt:lpwstr>2052-12.1.0.16120</vt:lpwstr>
  </property>
</Properties>
</file>