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9" r:id="rId4"/>
    <p:sldId id="292" r:id="rId5"/>
    <p:sldId id="293" r:id="rId6"/>
    <p:sldId id="294" r:id="rId7"/>
    <p:sldId id="285" r:id="rId8"/>
  </p:sldIdLst>
  <p:sldSz cx="9144000" cy="6858000" type="screen4x3"/>
  <p:notesSz cx="6858000" cy="9144000"/>
  <p:custDataLst>
    <p:tags r:id="rId12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28" userDrawn="1">
          <p15:clr>
            <a:srgbClr val="A4A3A4"/>
          </p15:clr>
        </p15:guide>
        <p15:guide id="2" pos="2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D6D6"/>
    <a:srgbClr val="33CC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4" autoAdjust="0"/>
    <p:restoredTop sz="94660"/>
  </p:normalViewPr>
  <p:slideViewPr>
    <p:cSldViewPr snapToObjects="1" showGuides="1">
      <p:cViewPr varScale="1">
        <p:scale>
          <a:sx n="84" d="100"/>
          <a:sy n="84" d="100"/>
        </p:scale>
        <p:origin x="-1548" y="-78"/>
      </p:cViewPr>
      <p:guideLst>
        <p:guide orient="horz" pos="2128"/>
        <p:guide pos="28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3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 altLang="zh-CN"/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5"/>
          <p:cNvSpPr/>
          <p:nvPr/>
        </p:nvSpPr>
        <p:spPr>
          <a:xfrm>
            <a:off x="0" y="3717925"/>
            <a:ext cx="9144000" cy="3143250"/>
          </a:xfrm>
          <a:prstGeom prst="rect">
            <a:avLst/>
          </a:prstGeom>
          <a:solidFill>
            <a:srgbClr val="33CCCC">
              <a:alpha val="79999"/>
            </a:srgbClr>
          </a:solidFill>
          <a:ln w="9525">
            <a:noFill/>
          </a:ln>
        </p:spPr>
        <p:txBody>
          <a:bodyPr vert="horz" wrap="square" anchor="ctr"/>
          <a:lstStyle/>
          <a:p>
            <a:pPr lvl="0" algn="ctr">
              <a:lnSpc>
                <a:spcPct val="100000"/>
              </a:lnSpc>
            </a:pPr>
            <a:endParaRPr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3075" name="文本框 3074"/>
          <p:cNvSpPr txBox="1"/>
          <p:nvPr/>
        </p:nvSpPr>
        <p:spPr>
          <a:xfrm>
            <a:off x="954088" y="1843088"/>
            <a:ext cx="7625715" cy="14452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lvl="0" algn="l" eaLnBrk="1" latinLnBrk="0" hangingPunct="1"/>
            <a:r>
              <a:rPr lang="zh-CN" altLang="en-US" sz="8000" dirty="0" smtClean="0">
                <a:latin typeface="微软雅黑" panose="020B0503020204020204" charset="-122"/>
                <a:ea typeface="微软雅黑" panose="020B0503020204020204" charset="-122"/>
              </a:rPr>
              <a:t>海陆空运费计算</a:t>
            </a:r>
            <a:r>
              <a:rPr lang="zh-CN" altLang="en-US" sz="8800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8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6" name="文本框 3075"/>
          <p:cNvSpPr txBox="1"/>
          <p:nvPr/>
        </p:nvSpPr>
        <p:spPr>
          <a:xfrm>
            <a:off x="5522612" y="3810953"/>
            <a:ext cx="2275239" cy="92202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0" lvl="0" indent="0" eaLnBrk="1" latinLnBrk="0" hangingPunct="1"/>
            <a:r>
              <a:rPr lang="en-US" altLang="zh-CN" sz="5400" b="1" dirty="0">
                <a:solidFill>
                  <a:schemeClr val="bg1"/>
                </a:solidFill>
                <a:latin typeface="Impact" panose="020B0806030902050204" pitchFamily="2" charset="0"/>
                <a:ea typeface="微软雅黑" panose="020B0503020204020204" charset="-122"/>
                <a:sym typeface="Arial" panose="020B0604020202020204" pitchFamily="34" charset="0"/>
              </a:rPr>
              <a:t>2024</a:t>
            </a:r>
            <a:r>
              <a:rPr lang="zh-CN" altLang="en-US" sz="5400" b="1" dirty="0">
                <a:solidFill>
                  <a:schemeClr val="bg1"/>
                </a:solidFill>
                <a:latin typeface="Impact" panose="020B0806030902050204" pitchFamily="2" charset="0"/>
                <a:ea typeface="微软雅黑" panose="020B0503020204020204" charset="-122"/>
                <a:sym typeface="Arial" panose="020B0604020202020204" pitchFamily="34" charset="0"/>
              </a:rPr>
              <a:t>版</a:t>
            </a:r>
            <a:endParaRPr lang="zh-CN" altLang="en-US" sz="5400" b="1" dirty="0">
              <a:solidFill>
                <a:schemeClr val="bg1"/>
              </a:solidFill>
              <a:latin typeface="Impact" panose="020B0806030902050204" pitchFamily="2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矩形 5122"/>
          <p:cNvSpPr/>
          <p:nvPr/>
        </p:nvSpPr>
        <p:spPr>
          <a:xfrm>
            <a:off x="7596188" y="5876925"/>
            <a:ext cx="914400" cy="50482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 eaLnBrk="1" latinLnBrk="0" hangingPunct="1"/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611505" y="836930"/>
            <a:ext cx="8126730" cy="57175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/>
          <a:p>
            <a:pPr lvl="0" eaLnBrk="1" latinLnBrk="0" hangingPunct="1"/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一、国际快递：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长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(CM)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W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宽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(CM)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H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高(CM)/5000=体积重量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快递一般以每个0.5KG为计算单位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zh-CN" sz="16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体积重和实重哪个大按哪个计费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举个例子：有2件60W UFO,一箱尺寸是37*37*19cm,实重是2.5kg,那么体积重是：37*37*19/5000=5.2kg,计费重量:5.5*2=11kg（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5.1/2/3/4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都按照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5.5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算）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再举个例子：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1pc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球场等装箱尺寸是：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69*63*27cm,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实重是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30KG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那么体积重是：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69*63*27/5000=23.5kg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实重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30KG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＞体积重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23.5kg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那么计费重量应该是：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30K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二、国际空运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长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(CM)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宽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(CM)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H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高(CM)/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000=体积重量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体积重和实重哪个大按哪个计费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举个例子：有2件60W UFO,一箱尺寸是37*37*19cm,实重是2.5kg,那么空运体积重是：37*37*19/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000=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4.5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kg,计费重量: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4.5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*2=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9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kg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20" name=" 220"/>
          <p:cNvSpPr/>
          <p:nvPr/>
        </p:nvSpPr>
        <p:spPr>
          <a:xfrm>
            <a:off x="193040" y="249555"/>
            <a:ext cx="2863215" cy="431800"/>
          </a:xfrm>
          <a:prstGeom prst="homePlate">
            <a:avLst/>
          </a:prstGeom>
          <a:solidFill>
            <a:srgbClr val="5C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8140" y="249555"/>
            <a:ext cx="25323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latinLnBrk="0" hangingPunct="1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计费重量算法</a:t>
            </a:r>
            <a:r>
              <a:rPr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矩形 5122"/>
          <p:cNvSpPr/>
          <p:nvPr/>
        </p:nvSpPr>
        <p:spPr>
          <a:xfrm>
            <a:off x="7596188" y="5876925"/>
            <a:ext cx="914400" cy="50482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 eaLnBrk="1" latinLnBrk="0" hangingPunct="1"/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193040" y="857885"/>
            <a:ext cx="8783955" cy="58102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/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三、国际海运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海运到港：（不含关税）</a:t>
            </a:r>
            <a:endParaRPr lang="zh-CN" sz="1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a. 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长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(CM)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宽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(CM)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H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高(CM)/</a:t>
            </a:r>
            <a:r>
              <a:rPr 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1000000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=体积重量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32pcs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球场灯装箱单箱尺寸是：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69*63*27m,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实重是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30KG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那么一件的体积重是：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69*63*27/1000000=0.12cbm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总重量为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32*0.12=3.84cbm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通常需要抛高一些可以算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4cbm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，尤其是在带卡板的情况下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b.也可以直接用单位为M来计算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长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宽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H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高(M)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=CBM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32pcs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球场灯装箱单箱尺寸是：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69*63*27m,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那么一件的体积重也可以这样算：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0.69*0.63*0.27=0.12cbm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海运双清包税：（含关税并运输到客户门口）</a:t>
            </a:r>
            <a:endParaRPr lang="zh-CN" altLang="en-US" sz="1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长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L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(CM)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宽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(CM) *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H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高(CM)/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000=体积重量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u="sng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体积重和实重哪个大按哪个计费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。并且单箱重量需要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以上，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不满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的按照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算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a.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举例：有2件60W UFO,一箱尺寸是37*37*19cm，实重是2.5kg，一箱体积重量是：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37*37*19/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000=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4.5</a:t>
            </a:r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kg，如果单箱走海运双清，也会要求一箱就按照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来算，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这个时候你可以交代工厂那边装两个一箱，甚至定制三个一箱，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四个一箱的箱子会比较划算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20" name=" 220"/>
          <p:cNvSpPr/>
          <p:nvPr/>
        </p:nvSpPr>
        <p:spPr>
          <a:xfrm>
            <a:off x="193040" y="249555"/>
            <a:ext cx="2863215" cy="431800"/>
          </a:xfrm>
          <a:prstGeom prst="homePlate">
            <a:avLst/>
          </a:prstGeom>
          <a:solidFill>
            <a:srgbClr val="5C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8140" y="249555"/>
            <a:ext cx="25323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latinLnBrk="0" hangingPunct="1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计费重量算法</a:t>
            </a:r>
            <a:r>
              <a:rPr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矩形 5122"/>
          <p:cNvSpPr/>
          <p:nvPr/>
        </p:nvSpPr>
        <p:spPr>
          <a:xfrm>
            <a:off x="7596188" y="5876925"/>
            <a:ext cx="914400" cy="50482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 eaLnBrk="1" latinLnBrk="0" hangingPunct="1"/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395605" y="898525"/>
            <a:ext cx="8362315" cy="5655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/>
          <a:p>
            <a:pPr lvl="0" eaLnBrk="1" latinLnBrk="0" hangingPunct="1"/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问：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美国客户需要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120pcs 50W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路灯，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包装尺寸是：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61*24*18cm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实重是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请给客户报一下海陆空（其中海运算到港及双清包税到门）运输渠道的按照多少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以及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cbm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进行运费核算？：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20" name=" 220"/>
          <p:cNvSpPr/>
          <p:nvPr/>
        </p:nvSpPr>
        <p:spPr>
          <a:xfrm>
            <a:off x="193040" y="249555"/>
            <a:ext cx="2863215" cy="431800"/>
          </a:xfrm>
          <a:prstGeom prst="homePlate">
            <a:avLst/>
          </a:prstGeom>
          <a:solidFill>
            <a:srgbClr val="5C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8140" y="249555"/>
            <a:ext cx="25323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latinLnBrk="0" hangingPunct="1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计费重量算法</a:t>
            </a:r>
            <a:r>
              <a:rPr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矩形 5122"/>
          <p:cNvSpPr/>
          <p:nvPr/>
        </p:nvSpPr>
        <p:spPr>
          <a:xfrm>
            <a:off x="7596188" y="5876925"/>
            <a:ext cx="914400" cy="504825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lstStyle/>
          <a:p>
            <a:pPr lvl="0" algn="ctr" eaLnBrk="1" latinLnBrk="0" hangingPunct="1"/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5124" name="文本框 5123"/>
          <p:cNvSpPr txBox="1"/>
          <p:nvPr/>
        </p:nvSpPr>
        <p:spPr>
          <a:xfrm>
            <a:off x="375920" y="898525"/>
            <a:ext cx="8362315" cy="5655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/>
          <a:p>
            <a:pPr lvl="0" eaLnBrk="1" latinLnBrk="0" hangingPunct="1"/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问：</a:t>
            </a:r>
            <a:endParaRPr 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0" eaLnBrk="1" latinLnBrk="0" hangingPunct="1"/>
            <a:r>
              <a:rPr 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美国客户需要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120pcs 50W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路灯，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包装尺寸是：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61*24*18cm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实重是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请给客户报一下海陆空（其中海运算到港及双清包税到门）运输渠道的按照多少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以及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cbm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进行运费核算？：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一、快递：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61*24*18/5000=5.27kg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＞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5.27kg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按照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算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5.5*120=660kg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二、空运：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61*24*18/6000=4.392kg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5.5kg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＞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4.392kg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按照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算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5.5*120=660kg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三、海运到港：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61*24*18/1000000=0.0264cbm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0.0264*120=3.168cbm≈3.5cbm/4cbm</a:t>
            </a:r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en-US" altLang="zh-CN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四、海运双清包税到门：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61*24*18/6000=4.392kg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5.5kg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＞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4.392kg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按照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算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5.5*2=11kg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（包装成两个一箱），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＜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按照</a:t>
            </a:r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12kg</a:t>
            </a:r>
            <a:r>
              <a:rPr lang="zh-CN" altLang="en-US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算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r>
              <a:rPr lang="en-US" altLang="zh-CN" sz="16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12*60=720kg</a:t>
            </a:r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eaLnBrk="1" latinLnBrk="0" hangingPunct="1"/>
            <a:endParaRPr lang="zh-CN" altLang="en-US" sz="1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20" name=" 220"/>
          <p:cNvSpPr/>
          <p:nvPr/>
        </p:nvSpPr>
        <p:spPr>
          <a:xfrm>
            <a:off x="193040" y="249555"/>
            <a:ext cx="2863215" cy="431800"/>
          </a:xfrm>
          <a:prstGeom prst="homePlate">
            <a:avLst/>
          </a:prstGeom>
          <a:solidFill>
            <a:srgbClr val="5CD6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58140" y="249555"/>
            <a:ext cx="25323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latinLnBrk="0" hangingPunct="1"/>
            <a:r>
              <a:rPr lang="zh-CN"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计费重量算法</a:t>
            </a:r>
            <a:r>
              <a:rPr sz="2000" b="1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：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360" y="188595"/>
            <a:ext cx="8049260" cy="529590"/>
          </a:xfrm>
        </p:spPr>
        <p:txBody>
          <a:bodyPr/>
          <a:p>
            <a:pPr algn="l"/>
            <a:r>
              <a:rPr lang="zh-CN" altLang="en-US" sz="1800" b="1"/>
              <a:t>如何向安排发货的同事进行运费询价以及向跟单询问订单交期</a:t>
            </a:r>
            <a:endParaRPr lang="zh-CN" altLang="en-US" sz="1800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0660" y="596265"/>
            <a:ext cx="8776970" cy="6220460"/>
          </a:xfrm>
        </p:spPr>
        <p:txBody>
          <a:bodyPr/>
          <a:p>
            <a:pPr marL="0" indent="0">
              <a:buNone/>
            </a:pPr>
            <a:r>
              <a:rPr lang="en-US" altLang="zh-CN" sz="1600"/>
              <a:t>1.</a:t>
            </a:r>
            <a:r>
              <a:rPr lang="zh-CN" altLang="en-US" sz="1600"/>
              <a:t>负责物流询价、发货以及查询我们入账情况的同事：彩霞</a:t>
            </a:r>
            <a:endParaRPr lang="zh-CN" altLang="en-US" sz="1600"/>
          </a:p>
          <a:p>
            <a:pPr marL="0" indent="0">
              <a:buNone/>
            </a:pPr>
            <a:r>
              <a:rPr lang="zh-CN" altLang="en-US" sz="1600"/>
              <a:t>询问方式：</a:t>
            </a:r>
            <a:endParaRPr lang="zh-CN" altLang="en-US" sz="1600"/>
          </a:p>
          <a:p>
            <a:pPr marL="0" indent="0">
              <a:buNone/>
            </a:pPr>
            <a:r>
              <a:rPr lang="en-US" altLang="zh-CN" sz="1600"/>
              <a:t>a.</a:t>
            </a:r>
            <a:r>
              <a:rPr lang="zh-CN" altLang="en-US" sz="1600"/>
              <a:t>快递：彩霞</a:t>
            </a:r>
            <a:r>
              <a:rPr lang="zh-CN" altLang="en-US" sz="1600">
                <a:sym typeface="+mn-ea"/>
              </a:rPr>
              <a:t>，</a:t>
            </a:r>
            <a:r>
              <a:rPr lang="en-US" altLang="zh-CN" sz="1600">
                <a:sym typeface="+mn-ea"/>
              </a:rPr>
              <a:t>led</a:t>
            </a:r>
            <a:r>
              <a:rPr lang="zh-CN" altLang="en-US" sz="1600">
                <a:sym typeface="+mn-ea"/>
              </a:rPr>
              <a:t>路灯</a:t>
            </a:r>
            <a:r>
              <a:rPr lang="en-US" altLang="zh-CN" sz="1600">
                <a:sym typeface="+mn-ea"/>
              </a:rPr>
              <a:t> 660kg </a:t>
            </a:r>
            <a:r>
              <a:rPr lang="zh-CN" altLang="en-US" sz="1600">
                <a:sym typeface="+mn-ea"/>
              </a:rPr>
              <a:t>不带电，</a:t>
            </a:r>
            <a:r>
              <a:rPr lang="en-US" altLang="zh-CN" sz="1600">
                <a:sym typeface="+mn-ea"/>
              </a:rPr>
              <a:t> </a:t>
            </a:r>
            <a:r>
              <a:rPr lang="zh-CN" altLang="en-US" sz="1600">
                <a:sym typeface="+mn-ea"/>
              </a:rPr>
              <a:t>快递到美国，</a:t>
            </a:r>
            <a:r>
              <a:rPr lang="en-US" altLang="zh-CN" sz="1600">
                <a:sym typeface="+mn-ea"/>
              </a:rPr>
              <a:t> </a:t>
            </a:r>
            <a:r>
              <a:rPr lang="zh-CN" altLang="en-US" sz="1600">
                <a:sym typeface="+mn-ea"/>
              </a:rPr>
              <a:t>运费多少？</a:t>
            </a:r>
            <a:endParaRPr lang="zh-CN" altLang="en-US" sz="1600"/>
          </a:p>
          <a:p>
            <a:pPr marL="0" indent="0">
              <a:buNone/>
            </a:pPr>
            <a:r>
              <a:rPr lang="en-US" altLang="zh-CN" sz="1600"/>
              <a:t>b.</a:t>
            </a:r>
            <a:r>
              <a:rPr lang="zh-CN" altLang="en-US" sz="1600"/>
              <a:t>空运：彩霞，</a:t>
            </a:r>
            <a:r>
              <a:rPr lang="en-US" altLang="zh-CN" sz="1600">
                <a:sym typeface="+mn-ea"/>
              </a:rPr>
              <a:t>led</a:t>
            </a:r>
            <a:r>
              <a:rPr lang="zh-CN" altLang="en-US" sz="1600">
                <a:sym typeface="+mn-ea"/>
              </a:rPr>
              <a:t>路灯</a:t>
            </a:r>
            <a:r>
              <a:rPr lang="en-US" altLang="zh-CN" sz="1600">
                <a:sym typeface="+mn-ea"/>
              </a:rPr>
              <a:t> 660kg </a:t>
            </a:r>
            <a:r>
              <a:rPr lang="zh-CN" altLang="en-US" sz="1600">
                <a:sym typeface="+mn-ea"/>
              </a:rPr>
              <a:t>不带电，</a:t>
            </a:r>
            <a:r>
              <a:rPr lang="en-US" altLang="zh-CN" sz="1600">
                <a:sym typeface="+mn-ea"/>
              </a:rPr>
              <a:t> </a:t>
            </a:r>
            <a:r>
              <a:rPr lang="zh-CN" altLang="en-US" sz="1600">
                <a:sym typeface="+mn-ea"/>
              </a:rPr>
              <a:t>空运到美国，</a:t>
            </a:r>
            <a:r>
              <a:rPr lang="en-US" altLang="zh-CN" sz="1600">
                <a:sym typeface="+mn-ea"/>
              </a:rPr>
              <a:t> </a:t>
            </a:r>
            <a:r>
              <a:rPr lang="zh-CN" altLang="en-US" sz="1600">
                <a:sym typeface="+mn-ea"/>
              </a:rPr>
              <a:t>运费多少？</a:t>
            </a:r>
            <a:endParaRPr lang="zh-CN" altLang="en-US" sz="1600">
              <a:sym typeface="+mn-ea"/>
            </a:endParaRPr>
          </a:p>
          <a:p>
            <a:pPr marL="0" indent="0">
              <a:buNone/>
            </a:pPr>
            <a:r>
              <a:rPr lang="en-US" altLang="zh-CN" sz="1600">
                <a:sym typeface="+mn-ea"/>
              </a:rPr>
              <a:t>c.</a:t>
            </a:r>
            <a:r>
              <a:rPr lang="zh-CN" altLang="en-US" sz="1600">
                <a:sym typeface="+mn-ea"/>
              </a:rPr>
              <a:t>海运到港：彩霞，</a:t>
            </a:r>
            <a:r>
              <a:rPr lang="en-US" altLang="zh-CN" sz="1600">
                <a:sym typeface="+mn-ea"/>
              </a:rPr>
              <a:t> Led </a:t>
            </a:r>
            <a:r>
              <a:rPr lang="zh-CN" altLang="en-US" sz="1600">
                <a:sym typeface="+mn-ea"/>
              </a:rPr>
              <a:t>路灯不带电</a:t>
            </a:r>
            <a:r>
              <a:rPr lang="en-US" altLang="zh-CN" sz="1600">
                <a:sym typeface="+mn-ea"/>
              </a:rPr>
              <a:t>  4cbm </a:t>
            </a:r>
            <a:r>
              <a:rPr lang="zh-CN" altLang="en-US" sz="1600">
                <a:sym typeface="+mn-ea"/>
              </a:rPr>
              <a:t>带卡板海运到美国</a:t>
            </a:r>
            <a:r>
              <a:rPr lang="en-US" altLang="zh-CN" sz="1600">
                <a:sym typeface="+mn-ea"/>
              </a:rPr>
              <a:t>New York </a:t>
            </a:r>
            <a:r>
              <a:rPr lang="zh-CN" altLang="en-US" sz="1600">
                <a:sym typeface="+mn-ea"/>
              </a:rPr>
              <a:t>港口，运费多少？</a:t>
            </a:r>
            <a:endParaRPr lang="zh-CN" altLang="en-US" sz="1600">
              <a:sym typeface="+mn-ea"/>
            </a:endParaRPr>
          </a:p>
          <a:p>
            <a:pPr marL="0" indent="0">
              <a:buNone/>
            </a:pPr>
            <a:r>
              <a:rPr lang="en-US" altLang="zh-CN" sz="1600">
                <a:sym typeface="+mn-ea"/>
              </a:rPr>
              <a:t>d.</a:t>
            </a:r>
            <a:r>
              <a:rPr lang="zh-CN" altLang="en-US" sz="1600">
                <a:sym typeface="+mn-ea"/>
              </a:rPr>
              <a:t>海运双清包税：彩霞，</a:t>
            </a:r>
            <a:r>
              <a:rPr lang="en-US" altLang="zh-CN" sz="1600">
                <a:sym typeface="+mn-ea"/>
              </a:rPr>
              <a:t> led</a:t>
            </a:r>
            <a:r>
              <a:rPr lang="zh-CN" altLang="en-US" sz="1600">
                <a:sym typeface="+mn-ea"/>
              </a:rPr>
              <a:t>路灯</a:t>
            </a:r>
            <a:r>
              <a:rPr lang="en-US" altLang="zh-CN" sz="1600">
                <a:sym typeface="+mn-ea"/>
              </a:rPr>
              <a:t> </a:t>
            </a:r>
            <a:r>
              <a:rPr lang="zh-CN" altLang="en-US" sz="1600">
                <a:sym typeface="+mn-ea"/>
              </a:rPr>
              <a:t>不带电，</a:t>
            </a:r>
            <a:r>
              <a:rPr lang="en-US" altLang="zh-CN" sz="1600">
                <a:sym typeface="+mn-ea"/>
              </a:rPr>
              <a:t>720kg</a:t>
            </a:r>
            <a:r>
              <a:rPr lang="zh-CN" altLang="en-US" sz="1600">
                <a:sym typeface="+mn-ea"/>
              </a:rPr>
              <a:t>海运双清包税到美国客户</a:t>
            </a:r>
            <a:r>
              <a:rPr lang="en-US" altLang="zh-CN" sz="1600">
                <a:sym typeface="+mn-ea"/>
              </a:rPr>
              <a:t>xxxxxxxxxxxxxx, New Yrok</a:t>
            </a:r>
            <a:r>
              <a:rPr lang="zh-CN" altLang="en-US" sz="1600">
                <a:sym typeface="+mn-ea"/>
              </a:rPr>
              <a:t>（需要提供客户的具体地址）运费多少？</a:t>
            </a:r>
            <a:endParaRPr lang="zh-CN" altLang="en-US" sz="1600">
              <a:sym typeface="+mn-ea"/>
            </a:endParaRPr>
          </a:p>
          <a:p>
            <a:pPr marL="0" indent="0">
              <a:buNone/>
            </a:pPr>
            <a:endParaRPr lang="zh-CN" altLang="en-US" sz="1600">
              <a:sym typeface="+mn-ea"/>
            </a:endParaRPr>
          </a:p>
          <a:p>
            <a:pPr marL="0" indent="0">
              <a:buNone/>
            </a:pPr>
            <a:r>
              <a:rPr lang="zh-CN" altLang="en-US" sz="1600"/>
              <a:t>带电与不带电的区分在于灯具是否带有电池，</a:t>
            </a:r>
            <a:r>
              <a:rPr lang="en-US" altLang="zh-CN" sz="1600"/>
              <a:t> </a:t>
            </a:r>
            <a:r>
              <a:rPr lang="zh-CN" altLang="en-US" sz="1600" b="1">
                <a:solidFill>
                  <a:srgbClr val="FF0000"/>
                </a:solidFill>
              </a:rPr>
              <a:t>太阳能类的带电池</a:t>
            </a:r>
            <a:endParaRPr lang="zh-CN" altLang="en-US" sz="1600" b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sz="1600" b="1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sz="16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1600">
                <a:solidFill>
                  <a:schemeClr val="tx1"/>
                </a:solidFill>
              </a:rPr>
              <a:t>2.</a:t>
            </a:r>
            <a:r>
              <a:rPr lang="zh-CN" altLang="en-US" sz="1600">
                <a:solidFill>
                  <a:schemeClr val="tx1"/>
                </a:solidFill>
              </a:rPr>
              <a:t>业务跟单：柳琪</a:t>
            </a:r>
            <a:endParaRPr lang="zh-CN" altLang="en-US" sz="16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600">
                <a:solidFill>
                  <a:schemeClr val="tx1"/>
                </a:solidFill>
              </a:rPr>
              <a:t>问交期，跟进订单生产情况：</a:t>
            </a:r>
            <a:endParaRPr lang="zh-CN" altLang="en-US" sz="16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600">
                <a:solidFill>
                  <a:schemeClr val="tx1"/>
                </a:solidFill>
              </a:rPr>
              <a:t>做了</a:t>
            </a:r>
            <a:r>
              <a:rPr lang="en-US" altLang="zh-CN" sz="1600">
                <a:solidFill>
                  <a:schemeClr val="tx1"/>
                </a:solidFill>
              </a:rPr>
              <a:t>PI</a:t>
            </a:r>
            <a:r>
              <a:rPr lang="zh-CN" altLang="en-US" sz="1600">
                <a:solidFill>
                  <a:schemeClr val="tx1"/>
                </a:solidFill>
              </a:rPr>
              <a:t>的可以把</a:t>
            </a:r>
            <a:r>
              <a:rPr lang="en-US" altLang="zh-CN" sz="1600">
                <a:solidFill>
                  <a:schemeClr val="tx1"/>
                </a:solidFill>
              </a:rPr>
              <a:t>PI</a:t>
            </a:r>
            <a:r>
              <a:rPr lang="zh-CN" altLang="en-US" sz="1600">
                <a:solidFill>
                  <a:schemeClr val="tx1"/>
                </a:solidFill>
              </a:rPr>
              <a:t>截图过去问，</a:t>
            </a:r>
            <a:r>
              <a:rPr lang="en-US" altLang="zh-CN" sz="1600">
                <a:solidFill>
                  <a:schemeClr val="tx1"/>
                </a:solidFill>
              </a:rPr>
              <a:t>PI</a:t>
            </a:r>
            <a:r>
              <a:rPr lang="zh-CN" altLang="en-US" sz="1600">
                <a:solidFill>
                  <a:schemeClr val="tx1"/>
                </a:solidFill>
              </a:rPr>
              <a:t>上面要填写灯具的常规基本参数：</a:t>
            </a:r>
            <a:r>
              <a:rPr lang="en-US" altLang="zh-CN" sz="1600">
                <a:solidFill>
                  <a:schemeClr val="tx1"/>
                </a:solidFill>
              </a:rPr>
              <a:t> </a:t>
            </a:r>
            <a:r>
              <a:rPr lang="zh-CN" altLang="en-US" sz="1600">
                <a:solidFill>
                  <a:schemeClr val="tx1"/>
                </a:solidFill>
              </a:rPr>
              <a:t>最基本的就是瓦数，电压</a:t>
            </a:r>
            <a:r>
              <a:rPr lang="en-US" altLang="zh-CN" sz="1600">
                <a:solidFill>
                  <a:schemeClr val="tx1"/>
                </a:solidFill>
              </a:rPr>
              <a:t>,</a:t>
            </a:r>
            <a:r>
              <a:rPr lang="zh-CN" altLang="en-US" sz="1600">
                <a:solidFill>
                  <a:schemeClr val="tx1"/>
                </a:solidFill>
              </a:rPr>
              <a:t>电源</a:t>
            </a:r>
            <a:endParaRPr lang="zh-CN" altLang="en-US" sz="160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CN" altLang="en-US" sz="1600">
                <a:solidFill>
                  <a:schemeClr val="tx1"/>
                </a:solidFill>
              </a:rPr>
              <a:t>问：柳琪，</a:t>
            </a:r>
            <a:r>
              <a:rPr lang="en-US" altLang="zh-CN" sz="1600">
                <a:solidFill>
                  <a:schemeClr val="tx1"/>
                </a:solidFill>
              </a:rPr>
              <a:t> 120pcs 50W 100-277V, Type III, sosen</a:t>
            </a:r>
            <a:r>
              <a:rPr lang="zh-CN" altLang="en-US" sz="1600">
                <a:solidFill>
                  <a:schemeClr val="tx1"/>
                </a:solidFill>
              </a:rPr>
              <a:t>电源</a:t>
            </a:r>
            <a:r>
              <a:rPr lang="en-US" altLang="zh-CN" sz="1600">
                <a:solidFill>
                  <a:schemeClr val="tx1"/>
                </a:solidFill>
              </a:rPr>
              <a:t> </a:t>
            </a:r>
            <a:r>
              <a:rPr lang="zh-CN" altLang="en-US" sz="1600">
                <a:solidFill>
                  <a:schemeClr val="tx1"/>
                </a:solidFill>
              </a:rPr>
              <a:t>的</a:t>
            </a:r>
            <a:r>
              <a:rPr lang="en-US" altLang="zh-CN" sz="1600">
                <a:solidFill>
                  <a:schemeClr val="tx1"/>
                </a:solidFill>
              </a:rPr>
              <a:t>S3</a:t>
            </a:r>
            <a:r>
              <a:rPr lang="zh-CN" altLang="en-US" sz="1600">
                <a:solidFill>
                  <a:schemeClr val="tx1"/>
                </a:solidFill>
              </a:rPr>
              <a:t>款路灯，</a:t>
            </a:r>
            <a:r>
              <a:rPr lang="en-US" altLang="zh-CN" sz="1600">
                <a:solidFill>
                  <a:schemeClr val="tx1"/>
                </a:solidFill>
              </a:rPr>
              <a:t> </a:t>
            </a:r>
            <a:r>
              <a:rPr lang="zh-CN" altLang="en-US" sz="1600">
                <a:solidFill>
                  <a:schemeClr val="tx1"/>
                </a:solidFill>
              </a:rPr>
              <a:t>交期多久？</a:t>
            </a:r>
            <a:endParaRPr lang="zh-CN" altLang="en-US" sz="160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zh-CN" altLang="en-US" sz="1600"/>
          </a:p>
          <a:p>
            <a:pPr marL="0" indent="0">
              <a:buNone/>
            </a:pPr>
            <a:endParaRPr lang="zh-CN" altLang="en-US" sz="1600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948805" y="804545"/>
            <a:ext cx="2028825" cy="962025"/>
          </a:xfrm>
          <a:prstGeom prst="rect">
            <a:avLst/>
          </a:prstGeom>
        </p:spPr>
      </p:pic>
      <p:pic>
        <p:nvPicPr>
          <p:cNvPr id="100" name="图片 99"/>
          <p:cNvPicPr/>
          <p:nvPr/>
        </p:nvPicPr>
        <p:blipFill>
          <a:blip r:embed="rId3"/>
          <a:stretch>
            <a:fillRect/>
          </a:stretch>
        </p:blipFill>
        <p:spPr>
          <a:xfrm>
            <a:off x="6444298" y="3573145"/>
            <a:ext cx="2181225" cy="914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178040" y="5373370"/>
            <a:ext cx="1447800" cy="146304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commondata" val="eyJoZGlkIjoiMDE5MjZkMTUzOTBhODYwZjBjMDFjNzgzYTI0MjYwZDA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1894</Words>
  <Application>WPS 演示</Application>
  <PresentationFormat>全屏显示(4:3)</PresentationFormat>
  <Paragraphs>92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Impact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业务员每日工作打开的资料有哪些呢？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yellownancy</dc:creator>
  <cp:lastModifiedBy>Dominic.</cp:lastModifiedBy>
  <cp:revision>214</cp:revision>
  <dcterms:created xsi:type="dcterms:W3CDTF">2012-12-13T04:13:00Z</dcterms:created>
  <dcterms:modified xsi:type="dcterms:W3CDTF">2024-06-06T10:25:55Z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B414DA6E683847A6A215F13D9165BD0B_13</vt:lpwstr>
  </property>
</Properties>
</file>