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3" r:id="rId9"/>
    <p:sldId id="264" r:id="rId10"/>
    <p:sldId id="265" r:id="rId11"/>
    <p:sldId id="266" r:id="rId12"/>
  </p:sldIdLst>
  <p:sldSz cx="9144000" cy="6858000" type="screen4x3"/>
  <p:notesSz cx="6858000" cy="9144000"/>
  <p:custDataLst>
    <p:tags r:id="rId16"/>
  </p:custDataLst>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16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gs" Target="tags/tag1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idx="1"/>
          </p:nvPr>
        </p:nvSpPr>
        <p:spPr>
          <a:xfrm>
            <a:off x="457200" y="1600200"/>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ags" Target="../tags/tag3.xml"/><Relationship Id="rId4" Type="http://schemas.openxmlformats.org/officeDocument/2006/relationships/image" Target="../media/image2.png"/><Relationship Id="rId3" Type="http://schemas.openxmlformats.org/officeDocument/2006/relationships/tags" Target="../tags/tag2.xml"/><Relationship Id="rId2" Type="http://schemas.openxmlformats.org/officeDocument/2006/relationships/image" Target="../media/image1.png"/><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tags" Target="../tags/tag6.xml"/><Relationship Id="rId4" Type="http://schemas.openxmlformats.org/officeDocument/2006/relationships/image" Target="../media/image5.png"/><Relationship Id="rId3" Type="http://schemas.openxmlformats.org/officeDocument/2006/relationships/tags" Target="../tags/tag5.xml"/><Relationship Id="rId2" Type="http://schemas.openxmlformats.org/officeDocument/2006/relationships/image" Target="../media/image4.png"/><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8.png"/><Relationship Id="rId3" Type="http://schemas.openxmlformats.org/officeDocument/2006/relationships/tags" Target="../tags/tag8.xml"/><Relationship Id="rId2" Type="http://schemas.openxmlformats.org/officeDocument/2006/relationships/image" Target="../media/image7.png"/><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0.png"/><Relationship Id="rId3" Type="http://schemas.openxmlformats.org/officeDocument/2006/relationships/tags" Target="../tags/tag10.xml"/><Relationship Id="rId2" Type="http://schemas.openxmlformats.org/officeDocument/2006/relationships/image" Target="../media/image9.png"/><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标题 3073"/>
          <p:cNvSpPr>
            <a:spLocks noGrp="1"/>
          </p:cNvSpPr>
          <p:nvPr>
            <p:ph type="ctrTitle"/>
          </p:nvPr>
        </p:nvSpPr>
        <p:spPr>
          <a:xfrm>
            <a:off x="1163955" y="1999615"/>
            <a:ext cx="6685280" cy="952500"/>
          </a:xfrm>
        </p:spPr>
        <p:txBody>
          <a:bodyPr anchor="ctr" anchorCtr="0"/>
          <a:p>
            <a:pPr defTabSz="914400">
              <a:buClrTx/>
              <a:buSzTx/>
              <a:buFontTx/>
              <a:buNone/>
            </a:pPr>
            <a:r>
              <a:rPr lang="zh-CN" sz="4400" b="1" kern="1200" baseline="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微软雅黑" panose="020B0503020204020204" charset="-122"/>
                <a:ea typeface="微软雅黑" panose="020B0503020204020204" charset="-122"/>
                <a:cs typeface="微软雅黑" panose="020B0503020204020204" charset="-122"/>
              </a:rPr>
              <a:t>鞋盒客户成交案例分享</a:t>
            </a:r>
            <a:r>
              <a:rPr lang="en-US" altLang="zh-CN" sz="4400" b="1" kern="1200" baseline="0">
                <a:ln/>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 </a:t>
            </a:r>
            <a:endParaRPr lang="en-US" altLang="zh-CN" sz="4400" b="1" kern="1200" baseline="0">
              <a:ln/>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5487035" y="5092700"/>
            <a:ext cx="2479675" cy="460375"/>
          </a:xfrm>
          <a:prstGeom prst="rect">
            <a:avLst/>
          </a:prstGeom>
          <a:noFill/>
        </p:spPr>
        <p:txBody>
          <a:bodyPr wrap="square" rtlCol="0">
            <a:spAutoFit/>
          </a:bodyPr>
          <a:p>
            <a:r>
              <a:rPr lang="zh-CN" altLang="en-US" sz="2400">
                <a:latin typeface="微软雅黑" panose="020B0503020204020204" charset="-122"/>
                <a:ea typeface="微软雅黑" panose="020B0503020204020204" charset="-122"/>
                <a:cs typeface="微软雅黑" panose="020B0503020204020204" charset="-122"/>
              </a:rPr>
              <a:t>分享人：</a:t>
            </a:r>
            <a:r>
              <a:rPr lang="en-US" altLang="zh-CN" sz="2400">
                <a:latin typeface="微软雅黑" panose="020B0503020204020204" charset="-122"/>
                <a:ea typeface="微软雅黑" panose="020B0503020204020204" charset="-122"/>
                <a:cs typeface="微软雅黑" panose="020B0503020204020204" charset="-122"/>
              </a:rPr>
              <a:t>Eileen</a:t>
            </a:r>
            <a:endParaRPr lang="zh-CN" altLang="en-US" sz="24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13690" y="274955"/>
            <a:ext cx="8229600" cy="688975"/>
          </a:xfrm>
        </p:spPr>
        <p:txBody>
          <a:bodyPr/>
          <a:p>
            <a:pPr algn="l"/>
            <a:r>
              <a:rPr lang="en-US" altLang="zh-CN" sz="3200" b="1">
                <a:latin typeface="微软雅黑" panose="020B0503020204020204" charset="-122"/>
                <a:ea typeface="微软雅黑" panose="020B0503020204020204" charset="-122"/>
                <a:cs typeface="微软雅黑" panose="020B0503020204020204" charset="-122"/>
              </a:rPr>
              <a:t>6. </a:t>
            </a:r>
            <a:r>
              <a:rPr lang="zh-CN" altLang="en-US" sz="3200" b="1">
                <a:latin typeface="微软雅黑" panose="020B0503020204020204" charset="-122"/>
                <a:ea typeface="微软雅黑" panose="020B0503020204020204" charset="-122"/>
                <a:cs typeface="微软雅黑" panose="020B0503020204020204" charset="-122"/>
              </a:rPr>
              <a:t>如何持续返单</a:t>
            </a:r>
            <a:endParaRPr lang="zh-CN" altLang="en-US" sz="3200" b="1">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a:xfrm>
            <a:off x="255905" y="1097915"/>
            <a:ext cx="8503285" cy="5714365"/>
          </a:xfrm>
        </p:spPr>
        <p:txBody>
          <a:bodyPr/>
          <a:p>
            <a:pPr marL="0" indent="0">
              <a:buNone/>
            </a:pPr>
            <a:r>
              <a:rPr lang="zh-CN" sz="1800">
                <a:latin typeface="微软雅黑" panose="020B0503020204020204" charset="-122"/>
                <a:ea typeface="微软雅黑" panose="020B0503020204020204" charset="-122"/>
                <a:cs typeface="微软雅黑" panose="020B0503020204020204" charset="-122"/>
              </a:rPr>
              <a:t>第一个首批单装柜出去后，就需要耐心的等海运运输时间了，一般海运</a:t>
            </a:r>
            <a:r>
              <a:rPr lang="en-US" altLang="zh-CN" sz="1800">
                <a:latin typeface="微软雅黑" panose="020B0503020204020204" charset="-122"/>
                <a:ea typeface="微软雅黑" panose="020B0503020204020204" charset="-122"/>
                <a:cs typeface="微软雅黑" panose="020B0503020204020204" charset="-122"/>
              </a:rPr>
              <a:t>30-40</a:t>
            </a:r>
            <a:r>
              <a:rPr lang="zh-CN" altLang="en-US" sz="1800">
                <a:latin typeface="微软雅黑" panose="020B0503020204020204" charset="-122"/>
                <a:ea typeface="微软雅黑" panose="020B0503020204020204" charset="-122"/>
                <a:cs typeface="微软雅黑" panose="020B0503020204020204" charset="-122"/>
              </a:rPr>
              <a:t>天到港，清关和派送时间另算，如果遇到国家假日或则年底，船期有可能会延误，所以定期的问下客户货物海运进度。</a:t>
            </a:r>
            <a:endParaRPr lang="zh-CN" altLang="en-US" sz="1800">
              <a:latin typeface="微软雅黑" panose="020B0503020204020204" charset="-122"/>
              <a:ea typeface="微软雅黑" panose="020B0503020204020204" charset="-122"/>
              <a:cs typeface="微软雅黑" panose="020B0503020204020204" charset="-122"/>
            </a:endParaRPr>
          </a:p>
          <a:p>
            <a:pPr marL="0" indent="0">
              <a:buNone/>
            </a:pPr>
            <a:endParaRPr lang="zh-CN" altLang="en-US" sz="1800">
              <a:latin typeface="微软雅黑" panose="020B0503020204020204" charset="-122"/>
              <a:ea typeface="微软雅黑" panose="020B0503020204020204" charset="-122"/>
              <a:cs typeface="微软雅黑" panose="020B0503020204020204" charset="-122"/>
            </a:endParaRPr>
          </a:p>
          <a:p>
            <a:pPr marL="0" indent="0">
              <a:buNone/>
            </a:pPr>
            <a:r>
              <a:rPr lang="zh-CN" altLang="en-US" sz="1800">
                <a:latin typeface="微软雅黑" panose="020B0503020204020204" charset="-122"/>
                <a:ea typeface="微软雅黑" panose="020B0503020204020204" charset="-122"/>
                <a:cs typeface="微软雅黑" panose="020B0503020204020204" charset="-122"/>
              </a:rPr>
              <a:t>货物出完的之后，觉得跟进客户发票问题，发票内容最好是给客户确认先，再打印发票安排顺丰快递，我这个客户发票因为发票单位和他们报关资料申报的单位不一致，导致发票退回重新开，这个操作就比较麻烦，所以需要注意下。</a:t>
            </a:r>
            <a:endParaRPr lang="zh-CN" altLang="en-US" sz="1800">
              <a:latin typeface="微软雅黑" panose="020B0503020204020204" charset="-122"/>
              <a:ea typeface="微软雅黑" panose="020B0503020204020204" charset="-122"/>
              <a:cs typeface="微软雅黑" panose="020B0503020204020204" charset="-122"/>
            </a:endParaRPr>
          </a:p>
          <a:p>
            <a:pPr marL="0" indent="0">
              <a:buNone/>
            </a:pPr>
            <a:endParaRPr lang="zh-CN" altLang="en-US" sz="1800">
              <a:latin typeface="微软雅黑" panose="020B0503020204020204" charset="-122"/>
              <a:ea typeface="微软雅黑" panose="020B0503020204020204" charset="-122"/>
              <a:cs typeface="微软雅黑" panose="020B0503020204020204" charset="-122"/>
            </a:endParaRPr>
          </a:p>
          <a:p>
            <a:pPr marL="0" indent="0">
              <a:buNone/>
            </a:pPr>
            <a:r>
              <a:rPr lang="zh-CN" altLang="en-US" sz="1800">
                <a:latin typeface="微软雅黑" panose="020B0503020204020204" charset="-122"/>
                <a:ea typeface="微软雅黑" panose="020B0503020204020204" charset="-122"/>
                <a:cs typeface="微软雅黑" panose="020B0503020204020204" charset="-122"/>
              </a:rPr>
              <a:t>如何让客户继续返单：稳定的产品质量，合适的销售价格，良好的售货服务，定期的问候（逢年过节可以给客户送点礼品）</a:t>
            </a:r>
            <a:endParaRPr lang="zh-CN" altLang="en-US" sz="1800">
              <a:latin typeface="微软雅黑" panose="020B0503020204020204" charset="-122"/>
              <a:ea typeface="微软雅黑" panose="020B0503020204020204" charset="-122"/>
              <a:cs typeface="微软雅黑" panose="020B0503020204020204" charset="-122"/>
            </a:endParaRPr>
          </a:p>
          <a:p>
            <a:pPr marL="0" indent="0">
              <a:buNone/>
            </a:pPr>
            <a:endParaRPr lang="zh-CN" altLang="en-US" sz="18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18465" y="523875"/>
            <a:ext cx="8208645" cy="4751705"/>
          </a:xfrm>
        </p:spPr>
        <p:txBody>
          <a:bodyPr/>
          <a:p>
            <a:pPr marL="0" indent="0">
              <a:buNone/>
            </a:pPr>
            <a:r>
              <a:rPr lang="en-US" altLang="zh-CN" b="1">
                <a:latin typeface="微软雅黑" panose="020B0503020204020204" charset="-122"/>
                <a:ea typeface="微软雅黑" panose="020B0503020204020204" charset="-122"/>
                <a:cs typeface="微软雅黑" panose="020B0503020204020204" charset="-122"/>
              </a:rPr>
              <a:t>1. </a:t>
            </a:r>
            <a:r>
              <a:rPr lang="zh-CN" altLang="en-US" b="1">
                <a:latin typeface="微软雅黑" panose="020B0503020204020204" charset="-122"/>
                <a:ea typeface="微软雅黑" panose="020B0503020204020204" charset="-122"/>
                <a:cs typeface="微软雅黑" panose="020B0503020204020204" charset="-122"/>
              </a:rPr>
              <a:t>询价</a:t>
            </a:r>
            <a:endParaRPr lang="zh-CN" altLang="en-US" b="1">
              <a:latin typeface="微软雅黑" panose="020B0503020204020204" charset="-122"/>
              <a:ea typeface="微软雅黑" panose="020B0503020204020204" charset="-122"/>
              <a:cs typeface="微软雅黑" panose="020B0503020204020204" charset="-122"/>
            </a:endParaRPr>
          </a:p>
          <a:p>
            <a:pPr marL="0" indent="0">
              <a:buNone/>
            </a:pPr>
            <a:r>
              <a:rPr lang="en-US" altLang="zh-CN" b="1">
                <a:latin typeface="微软雅黑" panose="020B0503020204020204" charset="-122"/>
                <a:ea typeface="微软雅黑" panose="020B0503020204020204" charset="-122"/>
                <a:cs typeface="微软雅黑" panose="020B0503020204020204" charset="-122"/>
              </a:rPr>
              <a:t>2. </a:t>
            </a:r>
            <a:r>
              <a:rPr lang="zh-CN" altLang="en-US" b="1">
                <a:latin typeface="微软雅黑" panose="020B0503020204020204" charset="-122"/>
                <a:ea typeface="微软雅黑" panose="020B0503020204020204" charset="-122"/>
                <a:cs typeface="微软雅黑" panose="020B0503020204020204" charset="-122"/>
              </a:rPr>
              <a:t>报价</a:t>
            </a:r>
            <a:endParaRPr lang="zh-CN" altLang="en-US" b="1">
              <a:latin typeface="微软雅黑" panose="020B0503020204020204" charset="-122"/>
              <a:ea typeface="微软雅黑" panose="020B0503020204020204" charset="-122"/>
              <a:cs typeface="微软雅黑" panose="020B0503020204020204" charset="-122"/>
            </a:endParaRPr>
          </a:p>
          <a:p>
            <a:pPr marL="0" indent="0">
              <a:buNone/>
            </a:pPr>
            <a:r>
              <a:rPr lang="en-US" altLang="zh-CN" b="1">
                <a:latin typeface="微软雅黑" panose="020B0503020204020204" charset="-122"/>
                <a:ea typeface="微软雅黑" panose="020B0503020204020204" charset="-122"/>
                <a:cs typeface="微软雅黑" panose="020B0503020204020204" charset="-122"/>
              </a:rPr>
              <a:t>3. </a:t>
            </a:r>
            <a:r>
              <a:rPr lang="zh-CN" altLang="en-US" b="1">
                <a:latin typeface="微软雅黑" panose="020B0503020204020204" charset="-122"/>
                <a:ea typeface="微软雅黑" panose="020B0503020204020204" charset="-122"/>
                <a:cs typeface="微软雅黑" panose="020B0503020204020204" charset="-122"/>
              </a:rPr>
              <a:t>打样</a:t>
            </a:r>
            <a:endParaRPr lang="zh-CN" altLang="en-US" b="1">
              <a:latin typeface="微软雅黑" panose="020B0503020204020204" charset="-122"/>
              <a:ea typeface="微软雅黑" panose="020B0503020204020204" charset="-122"/>
              <a:cs typeface="微软雅黑" panose="020B0503020204020204" charset="-122"/>
            </a:endParaRPr>
          </a:p>
          <a:p>
            <a:pPr marL="0" indent="0">
              <a:buNone/>
            </a:pPr>
            <a:r>
              <a:rPr lang="en-US" altLang="zh-CN" b="1">
                <a:latin typeface="微软雅黑" panose="020B0503020204020204" charset="-122"/>
                <a:ea typeface="微软雅黑" panose="020B0503020204020204" charset="-122"/>
                <a:cs typeface="微软雅黑" panose="020B0503020204020204" charset="-122"/>
              </a:rPr>
              <a:t>4. </a:t>
            </a:r>
            <a:r>
              <a:rPr lang="zh-CN" altLang="en-US" b="1">
                <a:latin typeface="微软雅黑" panose="020B0503020204020204" charset="-122"/>
                <a:ea typeface="微软雅黑" panose="020B0503020204020204" charset="-122"/>
                <a:cs typeface="微软雅黑" panose="020B0503020204020204" charset="-122"/>
              </a:rPr>
              <a:t>样品反馈</a:t>
            </a:r>
            <a:endParaRPr lang="zh-CN" altLang="en-US" b="1">
              <a:latin typeface="微软雅黑" panose="020B0503020204020204" charset="-122"/>
              <a:ea typeface="微软雅黑" panose="020B0503020204020204" charset="-122"/>
              <a:cs typeface="微软雅黑" panose="020B0503020204020204" charset="-122"/>
            </a:endParaRPr>
          </a:p>
          <a:p>
            <a:pPr marL="0" indent="0">
              <a:buNone/>
            </a:pPr>
            <a:r>
              <a:rPr lang="en-US" altLang="zh-CN" b="1">
                <a:latin typeface="微软雅黑" panose="020B0503020204020204" charset="-122"/>
                <a:ea typeface="微软雅黑" panose="020B0503020204020204" charset="-122"/>
                <a:cs typeface="微软雅黑" panose="020B0503020204020204" charset="-122"/>
              </a:rPr>
              <a:t>5. </a:t>
            </a:r>
            <a:r>
              <a:rPr lang="zh-CN" altLang="en-US" b="1">
                <a:latin typeface="微软雅黑" panose="020B0503020204020204" charset="-122"/>
                <a:ea typeface="微软雅黑" panose="020B0503020204020204" charset="-122"/>
                <a:cs typeface="微软雅黑" panose="020B0503020204020204" charset="-122"/>
              </a:rPr>
              <a:t>首个批量采购单</a:t>
            </a:r>
            <a:endParaRPr lang="zh-CN" altLang="en-US" b="1">
              <a:latin typeface="微软雅黑" panose="020B0503020204020204" charset="-122"/>
              <a:ea typeface="微软雅黑" panose="020B0503020204020204" charset="-122"/>
              <a:cs typeface="微软雅黑" panose="020B0503020204020204" charset="-122"/>
            </a:endParaRPr>
          </a:p>
          <a:p>
            <a:pPr marL="0" indent="0">
              <a:buNone/>
            </a:pPr>
            <a:r>
              <a:rPr lang="en-US" altLang="zh-CN" b="1">
                <a:latin typeface="微软雅黑" panose="020B0503020204020204" charset="-122"/>
                <a:ea typeface="微软雅黑" panose="020B0503020204020204" charset="-122"/>
                <a:cs typeface="微软雅黑" panose="020B0503020204020204" charset="-122"/>
              </a:rPr>
              <a:t>6. </a:t>
            </a:r>
            <a:r>
              <a:rPr lang="zh-CN" altLang="en-US" b="1">
                <a:latin typeface="微软雅黑" panose="020B0503020204020204" charset="-122"/>
                <a:ea typeface="微软雅黑" panose="020B0503020204020204" charset="-122"/>
                <a:cs typeface="微软雅黑" panose="020B0503020204020204" charset="-122"/>
              </a:rPr>
              <a:t>如何持续返单</a:t>
            </a:r>
            <a:endParaRPr lang="zh-CN" altLang="en-US" b="1">
              <a:latin typeface="微软雅黑" panose="020B0503020204020204" charset="-122"/>
              <a:ea typeface="微软雅黑" panose="020B0503020204020204" charset="-122"/>
              <a:cs typeface="微软雅黑" panose="020B0503020204020204" charset="-122"/>
            </a:endParaRPr>
          </a:p>
          <a:p>
            <a:pPr marL="0" indent="0">
              <a:buNone/>
            </a:pPr>
            <a:endParaRPr lang="zh-CN" altLang="en-US" b="1">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70180" y="274955"/>
            <a:ext cx="7770495" cy="683260"/>
          </a:xfrm>
        </p:spPr>
        <p:txBody>
          <a:bodyPr/>
          <a:p>
            <a:pPr algn="l"/>
            <a:r>
              <a:rPr lang="en-US" altLang="zh-CN" sz="3200" b="1">
                <a:latin typeface="微软雅黑" panose="020B0503020204020204" charset="-122"/>
                <a:ea typeface="微软雅黑" panose="020B0503020204020204" charset="-122"/>
                <a:cs typeface="微软雅黑" panose="020B0503020204020204" charset="-122"/>
              </a:rPr>
              <a:t>1. </a:t>
            </a:r>
            <a:r>
              <a:rPr lang="zh-CN" altLang="en-US" sz="3200" b="1">
                <a:latin typeface="微软雅黑" panose="020B0503020204020204" charset="-122"/>
                <a:ea typeface="微软雅黑" panose="020B0503020204020204" charset="-122"/>
                <a:cs typeface="微软雅黑" panose="020B0503020204020204" charset="-122"/>
              </a:rPr>
              <a:t>关</a:t>
            </a:r>
            <a:r>
              <a:rPr lang="en-US" altLang="zh-CN" sz="3200" b="1">
                <a:latin typeface="微软雅黑" panose="020B0503020204020204" charset="-122"/>
                <a:ea typeface="微软雅黑" panose="020B0503020204020204" charset="-122"/>
                <a:cs typeface="微软雅黑" panose="020B0503020204020204" charset="-122"/>
              </a:rPr>
              <a:t> </a:t>
            </a:r>
            <a:r>
              <a:rPr lang="zh-CN" altLang="en-US" sz="3200" b="1">
                <a:latin typeface="微软雅黑" panose="020B0503020204020204" charset="-122"/>
                <a:ea typeface="微软雅黑" panose="020B0503020204020204" charset="-122"/>
                <a:cs typeface="微软雅黑" panose="020B0503020204020204" charset="-122"/>
              </a:rPr>
              <a:t>于</a:t>
            </a:r>
            <a:r>
              <a:rPr lang="en-US" altLang="zh-CN" sz="3200" b="1">
                <a:latin typeface="微软雅黑" panose="020B0503020204020204" charset="-122"/>
                <a:ea typeface="微软雅黑" panose="020B0503020204020204" charset="-122"/>
                <a:cs typeface="微软雅黑" panose="020B0503020204020204" charset="-122"/>
              </a:rPr>
              <a:t> </a:t>
            </a:r>
            <a:r>
              <a:rPr lang="zh-CN" altLang="en-US" sz="3200" b="1">
                <a:latin typeface="微软雅黑" panose="020B0503020204020204" charset="-122"/>
                <a:ea typeface="微软雅黑" panose="020B0503020204020204" charset="-122"/>
                <a:cs typeface="微软雅黑" panose="020B0503020204020204" charset="-122"/>
              </a:rPr>
              <a:t>询</a:t>
            </a:r>
            <a:r>
              <a:rPr lang="en-US" altLang="zh-CN" sz="3200" b="1">
                <a:latin typeface="微软雅黑" panose="020B0503020204020204" charset="-122"/>
                <a:ea typeface="微软雅黑" panose="020B0503020204020204" charset="-122"/>
                <a:cs typeface="微软雅黑" panose="020B0503020204020204" charset="-122"/>
              </a:rPr>
              <a:t> </a:t>
            </a:r>
            <a:r>
              <a:rPr lang="zh-CN" altLang="en-US" sz="3200" b="1">
                <a:latin typeface="微软雅黑" panose="020B0503020204020204" charset="-122"/>
                <a:ea typeface="微软雅黑" panose="020B0503020204020204" charset="-122"/>
                <a:cs typeface="微软雅黑" panose="020B0503020204020204" charset="-122"/>
              </a:rPr>
              <a:t>价</a:t>
            </a:r>
            <a:r>
              <a:rPr lang="zh-CN" altLang="en-US" sz="3200" b="1">
                <a:latin typeface="微软雅黑" panose="020B0503020204020204" charset="-122"/>
                <a:ea typeface="微软雅黑" panose="020B0503020204020204" charset="-122"/>
                <a:cs typeface="微软雅黑" panose="020B0503020204020204" charset="-122"/>
                <a:sym typeface="+mn-ea"/>
              </a:rPr>
              <a:t>（最初询价</a:t>
            </a:r>
            <a:r>
              <a:rPr lang="en-US" altLang="zh-CN" sz="3200" b="1">
                <a:latin typeface="微软雅黑" panose="020B0503020204020204" charset="-122"/>
                <a:ea typeface="微软雅黑" panose="020B0503020204020204" charset="-122"/>
                <a:cs typeface="微软雅黑" panose="020B0503020204020204" charset="-122"/>
                <a:sym typeface="+mn-ea"/>
              </a:rPr>
              <a:t>2021-03-26</a:t>
            </a:r>
            <a:r>
              <a:rPr lang="zh-CN" altLang="en-US" sz="3200" b="1">
                <a:latin typeface="微软雅黑" panose="020B0503020204020204" charset="-122"/>
                <a:ea typeface="微软雅黑" panose="020B0503020204020204" charset="-122"/>
                <a:cs typeface="微软雅黑" panose="020B0503020204020204" charset="-122"/>
                <a:sym typeface="+mn-ea"/>
              </a:rPr>
              <a:t>）</a:t>
            </a:r>
            <a:endParaRPr lang="zh-CN" altLang="en-US" sz="3200" b="1">
              <a:latin typeface="微软雅黑" panose="020B0503020204020204" charset="-122"/>
              <a:ea typeface="微软雅黑" panose="020B0503020204020204" charset="-122"/>
              <a:cs typeface="微软雅黑" panose="020B0503020204020204" charset="-122"/>
            </a:endParaRPr>
          </a:p>
        </p:txBody>
      </p:sp>
      <p:pic>
        <p:nvPicPr>
          <p:cNvPr id="6" name="内容占位符 5"/>
          <p:cNvPicPr>
            <a:picLocks noChangeAspect="1"/>
          </p:cNvPicPr>
          <p:nvPr>
            <p:ph idx="1"/>
            <p:custDataLst>
              <p:tags r:id="rId1"/>
            </p:custDataLst>
          </p:nvPr>
        </p:nvPicPr>
        <p:blipFill>
          <a:blip r:embed="rId2"/>
          <a:stretch>
            <a:fillRect/>
          </a:stretch>
        </p:blipFill>
        <p:spPr>
          <a:xfrm>
            <a:off x="251460" y="1143635"/>
            <a:ext cx="2711450" cy="5512435"/>
          </a:xfrm>
          <a:prstGeom prst="rect">
            <a:avLst/>
          </a:prstGeom>
        </p:spPr>
      </p:pic>
      <p:pic>
        <p:nvPicPr>
          <p:cNvPr id="7" name="图片 6"/>
          <p:cNvPicPr>
            <a:picLocks noChangeAspect="1"/>
          </p:cNvPicPr>
          <p:nvPr>
            <p:custDataLst>
              <p:tags r:id="rId3"/>
            </p:custDataLst>
          </p:nvPr>
        </p:nvPicPr>
        <p:blipFill>
          <a:blip r:embed="rId4"/>
          <a:stretch>
            <a:fillRect/>
          </a:stretch>
        </p:blipFill>
        <p:spPr>
          <a:xfrm>
            <a:off x="3203575" y="1179195"/>
            <a:ext cx="2506980" cy="5476875"/>
          </a:xfrm>
          <a:prstGeom prst="rect">
            <a:avLst/>
          </a:prstGeom>
        </p:spPr>
      </p:pic>
      <p:pic>
        <p:nvPicPr>
          <p:cNvPr id="8" name="图片 7"/>
          <p:cNvPicPr>
            <a:picLocks noChangeAspect="1"/>
          </p:cNvPicPr>
          <p:nvPr>
            <p:custDataLst>
              <p:tags r:id="rId5"/>
            </p:custDataLst>
          </p:nvPr>
        </p:nvPicPr>
        <p:blipFill>
          <a:blip r:embed="rId6"/>
          <a:stretch>
            <a:fillRect/>
          </a:stretch>
        </p:blipFill>
        <p:spPr>
          <a:xfrm>
            <a:off x="6011545" y="1143635"/>
            <a:ext cx="2553970" cy="553593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custDataLst>
              <p:tags r:id="rId1"/>
            </p:custDataLst>
          </p:nvPr>
        </p:nvPicPr>
        <p:blipFill>
          <a:blip r:embed="rId2"/>
          <a:stretch>
            <a:fillRect/>
          </a:stretch>
        </p:blipFill>
        <p:spPr>
          <a:xfrm>
            <a:off x="179705" y="367030"/>
            <a:ext cx="2996565" cy="6292215"/>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3275965" y="367030"/>
            <a:ext cx="2863850" cy="6265545"/>
          </a:xfrm>
          <a:prstGeom prst="rect">
            <a:avLst/>
          </a:prstGeom>
        </p:spPr>
      </p:pic>
      <p:pic>
        <p:nvPicPr>
          <p:cNvPr id="6" name="图片 5"/>
          <p:cNvPicPr>
            <a:picLocks noChangeAspect="1"/>
          </p:cNvPicPr>
          <p:nvPr>
            <p:custDataLst>
              <p:tags r:id="rId5"/>
            </p:custDataLst>
          </p:nvPr>
        </p:nvPicPr>
        <p:blipFill>
          <a:blip r:embed="rId6"/>
          <a:stretch>
            <a:fillRect/>
          </a:stretch>
        </p:blipFill>
        <p:spPr>
          <a:xfrm>
            <a:off x="6239510" y="422275"/>
            <a:ext cx="2703830" cy="578421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274955"/>
            <a:ext cx="8229600" cy="892810"/>
          </a:xfrm>
        </p:spPr>
        <p:txBody>
          <a:bodyPr/>
          <a:p>
            <a:pPr algn="l"/>
            <a:r>
              <a:rPr lang="zh-CN" altLang="en-US" sz="3200" b="1">
                <a:latin typeface="微软雅黑" panose="020B0503020204020204" charset="-122"/>
                <a:ea typeface="微软雅黑" panose="020B0503020204020204" charset="-122"/>
              </a:rPr>
              <a:t>关于最初询价涉及问题</a:t>
            </a:r>
            <a:endParaRPr lang="zh-CN" altLang="en-US" sz="3200" b="1">
              <a:latin typeface="微软雅黑" panose="020B0503020204020204" charset="-122"/>
              <a:ea typeface="微软雅黑" panose="020B0503020204020204" charset="-122"/>
            </a:endParaRPr>
          </a:p>
        </p:txBody>
      </p:sp>
      <p:sp>
        <p:nvSpPr>
          <p:cNvPr id="3" name="内容占位符 2"/>
          <p:cNvSpPr>
            <a:spLocks noGrp="1"/>
          </p:cNvSpPr>
          <p:nvPr>
            <p:ph idx="1"/>
          </p:nvPr>
        </p:nvSpPr>
        <p:spPr>
          <a:xfrm>
            <a:off x="355600" y="1600200"/>
            <a:ext cx="8474710" cy="4526280"/>
          </a:xfrm>
        </p:spPr>
        <p:txBody>
          <a:bodyPr/>
          <a:p>
            <a:pPr marL="0" indent="0">
              <a:buNone/>
            </a:pPr>
            <a:r>
              <a:rPr lang="en-US" altLang="zh-CN" sz="1800">
                <a:latin typeface="微软雅黑" panose="020B0503020204020204" charset="-122"/>
                <a:ea typeface="微软雅黑" panose="020B0503020204020204" charset="-122"/>
                <a:cs typeface="微软雅黑" panose="020B0503020204020204" charset="-122"/>
              </a:rPr>
              <a:t>1. </a:t>
            </a:r>
            <a:r>
              <a:rPr lang="zh-CN" altLang="en-US" sz="1800">
                <a:latin typeface="微软雅黑" panose="020B0503020204020204" charset="-122"/>
                <a:ea typeface="微软雅黑" panose="020B0503020204020204" charset="-122"/>
                <a:cs typeface="微软雅黑" panose="020B0503020204020204" charset="-122"/>
              </a:rPr>
              <a:t>请问我司是否可以做</a:t>
            </a:r>
            <a:r>
              <a:rPr lang="en-US" altLang="zh-CN" sz="1800">
                <a:latin typeface="微软雅黑" panose="020B0503020204020204" charset="-122"/>
                <a:ea typeface="微软雅黑" panose="020B0503020204020204" charset="-122"/>
                <a:cs typeface="微软雅黑" panose="020B0503020204020204" charset="-122"/>
              </a:rPr>
              <a:t>150W </a:t>
            </a:r>
            <a:r>
              <a:rPr lang="zh-CN" altLang="en-US" sz="1800">
                <a:latin typeface="微软雅黑" panose="020B0503020204020204" charset="-122"/>
                <a:ea typeface="微软雅黑" panose="020B0503020204020204" charset="-122"/>
                <a:cs typeface="微软雅黑" panose="020B0503020204020204" charset="-122"/>
              </a:rPr>
              <a:t>鞋盒路灯？</a:t>
            </a:r>
            <a:endParaRPr lang="zh-CN" altLang="en-US" sz="1800">
              <a:latin typeface="微软雅黑" panose="020B0503020204020204" charset="-122"/>
              <a:ea typeface="微软雅黑" panose="020B0503020204020204" charset="-122"/>
              <a:cs typeface="微软雅黑" panose="020B0503020204020204" charset="-122"/>
            </a:endParaRPr>
          </a:p>
          <a:p>
            <a:pPr marL="0" indent="0">
              <a:buNone/>
            </a:pPr>
            <a:endParaRPr lang="zh-CN" altLang="en-US" sz="1800">
              <a:latin typeface="微软雅黑" panose="020B0503020204020204" charset="-122"/>
              <a:ea typeface="微软雅黑" panose="020B0503020204020204" charset="-122"/>
              <a:cs typeface="微软雅黑" panose="020B0503020204020204" charset="-122"/>
            </a:endParaRPr>
          </a:p>
          <a:p>
            <a:pPr marL="0" indent="0">
              <a:buNone/>
            </a:pPr>
            <a:r>
              <a:rPr lang="en-US" altLang="zh-CN" sz="1800">
                <a:latin typeface="微软雅黑" panose="020B0503020204020204" charset="-122"/>
                <a:ea typeface="微软雅黑" panose="020B0503020204020204" charset="-122"/>
                <a:cs typeface="微软雅黑" panose="020B0503020204020204" charset="-122"/>
              </a:rPr>
              <a:t>2. </a:t>
            </a:r>
            <a:r>
              <a:rPr lang="zh-CN" altLang="en-US" sz="1800">
                <a:latin typeface="微软雅黑" panose="020B0503020204020204" charset="-122"/>
                <a:ea typeface="微软雅黑" panose="020B0503020204020204" charset="-122"/>
                <a:cs typeface="微软雅黑" panose="020B0503020204020204" charset="-122"/>
              </a:rPr>
              <a:t>产品具体信息：灯珠（</a:t>
            </a:r>
            <a:r>
              <a:rPr lang="en-US" altLang="zh-CN" sz="1800">
                <a:latin typeface="微软雅黑" panose="020B0503020204020204" charset="-122"/>
                <a:ea typeface="微软雅黑" panose="020B0503020204020204" charset="-122"/>
                <a:cs typeface="微软雅黑" panose="020B0503020204020204" charset="-122"/>
              </a:rPr>
              <a:t>SMD3030</a:t>
            </a:r>
            <a:r>
              <a:rPr lang="zh-CN" altLang="en-US" sz="1800">
                <a:latin typeface="微软雅黑" panose="020B0503020204020204" charset="-122"/>
                <a:ea typeface="微软雅黑" panose="020B0503020204020204" charset="-122"/>
                <a:cs typeface="微软雅黑" panose="020B0503020204020204" charset="-122"/>
              </a:rPr>
              <a:t>飞利浦），电源驱动</a:t>
            </a:r>
            <a:r>
              <a:rPr lang="zh-CN" altLang="en-US" sz="1800">
                <a:latin typeface="微软雅黑" panose="020B0503020204020204" charset="-122"/>
                <a:ea typeface="微软雅黑" panose="020B0503020204020204" charset="-122"/>
                <a:cs typeface="微软雅黑" panose="020B0503020204020204" charset="-122"/>
                <a:sym typeface="+mn-ea"/>
              </a:rPr>
              <a:t>（达尔美</a:t>
            </a:r>
            <a:r>
              <a:rPr lang="en-US" altLang="zh-CN" sz="1800">
                <a:latin typeface="微软雅黑" panose="020B0503020204020204" charset="-122"/>
                <a:ea typeface="微软雅黑" panose="020B0503020204020204" charset="-122"/>
                <a:cs typeface="微软雅黑" panose="020B0503020204020204" charset="-122"/>
                <a:sym typeface="+mn-ea"/>
              </a:rPr>
              <a:t>/</a:t>
            </a:r>
            <a:r>
              <a:rPr lang="zh-CN" altLang="en-US" sz="1800">
                <a:latin typeface="微软雅黑" panose="020B0503020204020204" charset="-122"/>
                <a:ea typeface="微软雅黑" panose="020B0503020204020204" charset="-122"/>
                <a:cs typeface="微软雅黑" panose="020B0503020204020204" charset="-122"/>
                <a:sym typeface="+mn-ea"/>
              </a:rPr>
              <a:t>松盛</a:t>
            </a:r>
            <a:r>
              <a:rPr lang="en-US" altLang="zh-CN" sz="1800">
                <a:latin typeface="微软雅黑" panose="020B0503020204020204" charset="-122"/>
                <a:ea typeface="微软雅黑" panose="020B0503020204020204" charset="-122"/>
                <a:cs typeface="微软雅黑" panose="020B0503020204020204" charset="-122"/>
                <a:sym typeface="+mn-ea"/>
              </a:rPr>
              <a:t>/</a:t>
            </a:r>
            <a:r>
              <a:rPr lang="zh-CN" altLang="en-US" sz="1800">
                <a:latin typeface="微软雅黑" panose="020B0503020204020204" charset="-122"/>
                <a:ea typeface="微软雅黑" panose="020B0503020204020204" charset="-122"/>
                <a:cs typeface="微软雅黑" panose="020B0503020204020204" charset="-122"/>
                <a:sym typeface="+mn-ea"/>
              </a:rPr>
              <a:t>明伟）</a:t>
            </a:r>
            <a:r>
              <a:rPr lang="zh-CN" altLang="en-US" sz="1800">
                <a:latin typeface="微软雅黑" panose="020B0503020204020204" charset="-122"/>
                <a:ea typeface="微软雅黑" panose="020B0503020204020204" charset="-122"/>
                <a:cs typeface="微软雅黑" panose="020B0503020204020204" charset="-122"/>
              </a:rPr>
              <a:t>，外壳颜色（青铜色标配</a:t>
            </a:r>
            <a:r>
              <a:rPr lang="en-US" altLang="zh-CN" sz="1800">
                <a:latin typeface="微软雅黑" panose="020B0503020204020204" charset="-122"/>
                <a:ea typeface="微软雅黑" panose="020B0503020204020204" charset="-122"/>
                <a:cs typeface="微软雅黑" panose="020B0503020204020204" charset="-122"/>
              </a:rPr>
              <a:t>/</a:t>
            </a:r>
            <a:r>
              <a:rPr lang="zh-CN" altLang="en-US" sz="1800">
                <a:latin typeface="微软雅黑" panose="020B0503020204020204" charset="-122"/>
                <a:ea typeface="微软雅黑" panose="020B0503020204020204" charset="-122"/>
                <a:cs typeface="微软雅黑" panose="020B0503020204020204" charset="-122"/>
              </a:rPr>
              <a:t>黑色），灯的尺寸，灯的色温（</a:t>
            </a:r>
            <a:r>
              <a:rPr lang="en-US" altLang="zh-CN" sz="1800">
                <a:latin typeface="微软雅黑" panose="020B0503020204020204" charset="-122"/>
                <a:ea typeface="微软雅黑" panose="020B0503020204020204" charset="-122"/>
                <a:cs typeface="微软雅黑" panose="020B0503020204020204" charset="-122"/>
              </a:rPr>
              <a:t>3000K/4000K/5000K</a:t>
            </a:r>
            <a:r>
              <a:rPr lang="zh-CN" altLang="en-US" sz="1800">
                <a:latin typeface="微软雅黑" panose="020B0503020204020204" charset="-122"/>
                <a:ea typeface="微软雅黑" panose="020B0503020204020204" charset="-122"/>
                <a:cs typeface="微软雅黑" panose="020B0503020204020204" charset="-122"/>
              </a:rPr>
              <a:t>），包装信息等</a:t>
            </a:r>
            <a:endParaRPr lang="zh-CN" altLang="en-US" sz="1800">
              <a:latin typeface="微软雅黑" panose="020B0503020204020204" charset="-122"/>
              <a:ea typeface="微软雅黑" panose="020B0503020204020204" charset="-122"/>
              <a:cs typeface="微软雅黑" panose="020B0503020204020204" charset="-122"/>
            </a:endParaRPr>
          </a:p>
          <a:p>
            <a:pPr marL="0" indent="0">
              <a:buNone/>
            </a:pPr>
            <a:endParaRPr lang="zh-CN" altLang="en-US" sz="1800">
              <a:latin typeface="微软雅黑" panose="020B0503020204020204" charset="-122"/>
              <a:ea typeface="微软雅黑" panose="020B0503020204020204" charset="-122"/>
              <a:cs typeface="微软雅黑" panose="020B0503020204020204" charset="-122"/>
            </a:endParaRPr>
          </a:p>
          <a:p>
            <a:pPr marL="0" indent="0">
              <a:buNone/>
            </a:pPr>
            <a:r>
              <a:rPr lang="en-US" altLang="zh-CN" sz="1800">
                <a:latin typeface="微软雅黑" panose="020B0503020204020204" charset="-122"/>
                <a:ea typeface="微软雅黑" panose="020B0503020204020204" charset="-122"/>
                <a:cs typeface="微软雅黑" panose="020B0503020204020204" charset="-122"/>
              </a:rPr>
              <a:t>3. </a:t>
            </a:r>
            <a:r>
              <a:rPr lang="zh-CN" altLang="en-US" sz="1800">
                <a:latin typeface="微软雅黑" panose="020B0503020204020204" charset="-122"/>
                <a:ea typeface="微软雅黑" panose="020B0503020204020204" charset="-122"/>
                <a:cs typeface="微软雅黑" panose="020B0503020204020204" charset="-122"/>
              </a:rPr>
              <a:t>产品有什么认证？（</a:t>
            </a:r>
            <a:r>
              <a:rPr lang="en-US" altLang="zh-CN" sz="1800">
                <a:latin typeface="微软雅黑" panose="020B0503020204020204" charset="-122"/>
                <a:ea typeface="微软雅黑" panose="020B0503020204020204" charset="-122"/>
                <a:cs typeface="微软雅黑" panose="020B0503020204020204" charset="-122"/>
              </a:rPr>
              <a:t>CE/ETL/ROHS)</a:t>
            </a:r>
            <a:endParaRPr lang="en-US" altLang="zh-CN" sz="1800">
              <a:latin typeface="微软雅黑" panose="020B0503020204020204" charset="-122"/>
              <a:ea typeface="微软雅黑" panose="020B0503020204020204" charset="-122"/>
              <a:cs typeface="微软雅黑" panose="020B0503020204020204" charset="-122"/>
            </a:endParaRPr>
          </a:p>
          <a:p>
            <a:pPr marL="0" indent="0">
              <a:buNone/>
            </a:pPr>
            <a:endParaRPr lang="zh-CN" altLang="en-US" sz="1800">
              <a:latin typeface="微软雅黑" panose="020B0503020204020204" charset="-122"/>
              <a:ea typeface="微软雅黑" panose="020B0503020204020204" charset="-122"/>
              <a:cs typeface="微软雅黑" panose="020B0503020204020204" charset="-122"/>
            </a:endParaRPr>
          </a:p>
          <a:p>
            <a:pPr marL="0" indent="0">
              <a:buNone/>
            </a:pPr>
            <a:r>
              <a:rPr lang="en-US" altLang="zh-CN" sz="1800">
                <a:latin typeface="微软雅黑" panose="020B0503020204020204" charset="-122"/>
                <a:ea typeface="微软雅黑" panose="020B0503020204020204" charset="-122"/>
                <a:cs typeface="微软雅黑" panose="020B0503020204020204" charset="-122"/>
              </a:rPr>
              <a:t>4. </a:t>
            </a:r>
            <a:r>
              <a:rPr lang="zh-CN" altLang="en-US" sz="1800">
                <a:latin typeface="微软雅黑" panose="020B0503020204020204" charset="-122"/>
                <a:ea typeface="微软雅黑" panose="020B0503020204020204" charset="-122"/>
                <a:cs typeface="微软雅黑" panose="020B0503020204020204" charset="-122"/>
              </a:rPr>
              <a:t>问</a:t>
            </a:r>
            <a:r>
              <a:rPr lang="zh-CN" altLang="en-US" sz="1800">
                <a:latin typeface="微软雅黑" panose="020B0503020204020204" charset="-122"/>
                <a:ea typeface="微软雅黑" panose="020B0503020204020204" charset="-122"/>
                <a:cs typeface="微软雅黑" panose="020B0503020204020204" charset="-122"/>
                <a:sym typeface="+mn-ea"/>
              </a:rPr>
              <a:t>含税价格，确定我司是工厂，需要开票</a:t>
            </a:r>
            <a:endParaRPr lang="zh-CN" altLang="en-US" sz="1800">
              <a:latin typeface="微软雅黑" panose="020B0503020204020204" charset="-122"/>
              <a:ea typeface="微软雅黑" panose="020B0503020204020204" charset="-122"/>
              <a:cs typeface="微软雅黑" panose="020B0503020204020204" charset="-122"/>
              <a:sym typeface="+mn-ea"/>
            </a:endParaRPr>
          </a:p>
          <a:p>
            <a:pPr marL="0" indent="0">
              <a:buNone/>
            </a:pPr>
            <a:endParaRPr lang="zh-CN" altLang="en-US" sz="1800">
              <a:latin typeface="微软雅黑" panose="020B0503020204020204" charset="-122"/>
              <a:ea typeface="微软雅黑" panose="020B0503020204020204" charset="-122"/>
              <a:cs typeface="微软雅黑" panose="020B0503020204020204" charset="-122"/>
              <a:sym typeface="+mn-ea"/>
            </a:endParaRPr>
          </a:p>
          <a:p>
            <a:pPr marL="0" indent="0">
              <a:buNone/>
            </a:pPr>
            <a:r>
              <a:rPr lang="en-US" altLang="zh-CN" sz="1800">
                <a:latin typeface="微软雅黑" panose="020B0503020204020204" charset="-122"/>
                <a:ea typeface="微软雅黑" panose="020B0503020204020204" charset="-122"/>
                <a:cs typeface="微软雅黑" panose="020B0503020204020204" charset="-122"/>
                <a:sym typeface="+mn-ea"/>
              </a:rPr>
              <a:t>5.</a:t>
            </a:r>
            <a:r>
              <a:rPr lang="zh-CN" altLang="en-US" sz="1800">
                <a:latin typeface="微软雅黑" panose="020B0503020204020204" charset="-122"/>
                <a:ea typeface="微软雅黑" panose="020B0503020204020204" charset="-122"/>
                <a:cs typeface="微软雅黑" panose="020B0503020204020204" charset="-122"/>
                <a:sym typeface="+mn-ea"/>
              </a:rPr>
              <a:t>交期问题，咨询大货的交期</a:t>
            </a:r>
            <a:endParaRPr lang="zh-CN" altLang="en-US" sz="1800">
              <a:latin typeface="微软雅黑" panose="020B0503020204020204" charset="-122"/>
              <a:ea typeface="微软雅黑" panose="020B0503020204020204" charset="-122"/>
              <a:cs typeface="微软雅黑" panose="020B0503020204020204" charset="-122"/>
              <a:sym typeface="+mn-ea"/>
            </a:endParaRPr>
          </a:p>
          <a:p>
            <a:pPr marL="0" indent="0">
              <a:buNone/>
            </a:pPr>
            <a:endParaRPr lang="zh-CN" altLang="en-US" sz="1800">
              <a:latin typeface="微软雅黑" panose="020B0503020204020204" charset="-122"/>
              <a:ea typeface="微软雅黑" panose="020B0503020204020204" charset="-122"/>
              <a:cs typeface="微软雅黑" panose="020B0503020204020204" charset="-122"/>
              <a:sym typeface="+mn-ea"/>
            </a:endParaRPr>
          </a:p>
          <a:p>
            <a:pPr marL="0" indent="0">
              <a:buNone/>
            </a:pPr>
            <a:r>
              <a:rPr lang="en-US" altLang="zh-CN" sz="1800">
                <a:latin typeface="微软雅黑" panose="020B0503020204020204" charset="-122"/>
                <a:ea typeface="微软雅黑" panose="020B0503020204020204" charset="-122"/>
                <a:cs typeface="微软雅黑" panose="020B0503020204020204" charset="-122"/>
              </a:rPr>
              <a:t>6. </a:t>
            </a:r>
            <a:r>
              <a:rPr lang="zh-CN" altLang="zh-CN" sz="1800">
                <a:latin typeface="微软雅黑" panose="020B0503020204020204" charset="-122"/>
                <a:ea typeface="微软雅黑" panose="020B0503020204020204" charset="-122"/>
                <a:cs typeface="微软雅黑" panose="020B0503020204020204" charset="-122"/>
              </a:rPr>
              <a:t>客户表明立场：长期采购，要松盛电源报价，每个订单的数量在</a:t>
            </a:r>
            <a:r>
              <a:rPr lang="en-US" altLang="zh-CN" sz="1800">
                <a:latin typeface="微软雅黑" panose="020B0503020204020204" charset="-122"/>
                <a:ea typeface="微软雅黑" panose="020B0503020204020204" charset="-122"/>
                <a:cs typeface="微软雅黑" panose="020B0503020204020204" charset="-122"/>
              </a:rPr>
              <a:t>200-500</a:t>
            </a:r>
            <a:r>
              <a:rPr lang="zh-CN" altLang="en-US" sz="1800">
                <a:latin typeface="微软雅黑" panose="020B0503020204020204" charset="-122"/>
                <a:ea typeface="微软雅黑" panose="020B0503020204020204" charset="-122"/>
                <a:cs typeface="微软雅黑" panose="020B0503020204020204" charset="-122"/>
              </a:rPr>
              <a:t>个，客户出口美国，浙江外贸商</a:t>
            </a:r>
            <a:endParaRPr lang="en-US" altLang="zh-CN" sz="18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13690" y="274955"/>
            <a:ext cx="8229600" cy="688975"/>
          </a:xfrm>
        </p:spPr>
        <p:txBody>
          <a:bodyPr/>
          <a:p>
            <a:pPr algn="l"/>
            <a:r>
              <a:rPr lang="en-US" altLang="zh-CN" sz="3200" b="1">
                <a:latin typeface="微软雅黑" panose="020B0503020204020204" charset="-122"/>
                <a:ea typeface="微软雅黑" panose="020B0503020204020204" charset="-122"/>
                <a:cs typeface="微软雅黑" panose="020B0503020204020204" charset="-122"/>
              </a:rPr>
              <a:t>2. </a:t>
            </a:r>
            <a:r>
              <a:rPr lang="zh-CN" altLang="en-US" sz="3200" b="1">
                <a:latin typeface="微软雅黑" panose="020B0503020204020204" charset="-122"/>
                <a:ea typeface="微软雅黑" panose="020B0503020204020204" charset="-122"/>
                <a:cs typeface="微软雅黑" panose="020B0503020204020204" charset="-122"/>
              </a:rPr>
              <a:t>关于报价</a:t>
            </a:r>
            <a:endParaRPr lang="zh-CN" altLang="en-US" sz="3200" b="1">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a:xfrm>
            <a:off x="281305" y="1097915"/>
            <a:ext cx="8422005" cy="4526280"/>
          </a:xfrm>
        </p:spPr>
        <p:txBody>
          <a:bodyPr/>
          <a:p>
            <a:pPr marL="0" indent="0">
              <a:buNone/>
            </a:pPr>
            <a:r>
              <a:rPr lang="en-US" altLang="zh-CN" sz="1800">
                <a:latin typeface="微软雅黑" panose="020B0503020204020204" charset="-122"/>
                <a:ea typeface="微软雅黑" panose="020B0503020204020204" charset="-122"/>
                <a:cs typeface="微软雅黑" panose="020B0503020204020204" charset="-122"/>
              </a:rPr>
              <a:t>1.</a:t>
            </a:r>
            <a:r>
              <a:rPr lang="zh-CN" altLang="en-US" sz="1800">
                <a:latin typeface="微软雅黑" panose="020B0503020204020204" charset="-122"/>
                <a:ea typeface="微软雅黑" panose="020B0503020204020204" charset="-122"/>
                <a:cs typeface="微软雅黑" panose="020B0503020204020204" charset="-122"/>
              </a:rPr>
              <a:t>国内客户不要盲目报价，比如客户性质（批发商，外贸商，国内工程商，电商等）</a:t>
            </a:r>
            <a:endParaRPr lang="zh-CN" altLang="en-US" sz="1800">
              <a:latin typeface="微软雅黑" panose="020B0503020204020204" charset="-122"/>
              <a:ea typeface="微软雅黑" panose="020B0503020204020204" charset="-122"/>
              <a:cs typeface="微软雅黑" panose="020B0503020204020204" charset="-122"/>
            </a:endParaRPr>
          </a:p>
          <a:p>
            <a:pPr marL="0" indent="0">
              <a:buNone/>
            </a:pPr>
            <a:r>
              <a:rPr lang="en-US" altLang="zh-CN" sz="1800">
                <a:latin typeface="微软雅黑" panose="020B0503020204020204" charset="-122"/>
                <a:ea typeface="微软雅黑" panose="020B0503020204020204" charset="-122"/>
                <a:cs typeface="微软雅黑" panose="020B0503020204020204" charset="-122"/>
              </a:rPr>
              <a:t>2. </a:t>
            </a:r>
            <a:r>
              <a:rPr lang="zh-CN" altLang="en-US" sz="1800">
                <a:latin typeface="微软雅黑" panose="020B0503020204020204" charset="-122"/>
                <a:ea typeface="微软雅黑" panose="020B0503020204020204" charset="-122"/>
                <a:cs typeface="微软雅黑" panose="020B0503020204020204" charset="-122"/>
              </a:rPr>
              <a:t>了解客户对产品的真实需求和意向，具体对哪款产品感兴趣，对产品具体有什么要求</a:t>
            </a:r>
            <a:endParaRPr lang="zh-CN" altLang="en-US" sz="1800">
              <a:latin typeface="微软雅黑" panose="020B0503020204020204" charset="-122"/>
              <a:ea typeface="微软雅黑" panose="020B0503020204020204" charset="-122"/>
              <a:cs typeface="微软雅黑" panose="020B0503020204020204" charset="-122"/>
            </a:endParaRPr>
          </a:p>
          <a:p>
            <a:pPr marL="0" indent="0">
              <a:buNone/>
            </a:pPr>
            <a:r>
              <a:rPr lang="en-US" altLang="zh-CN" sz="1800">
                <a:latin typeface="微软雅黑" panose="020B0503020204020204" charset="-122"/>
                <a:ea typeface="微软雅黑" panose="020B0503020204020204" charset="-122"/>
                <a:cs typeface="微软雅黑" panose="020B0503020204020204" charset="-122"/>
              </a:rPr>
              <a:t>3. </a:t>
            </a:r>
            <a:r>
              <a:rPr lang="zh-CN" altLang="en-US" sz="1800">
                <a:latin typeface="微软雅黑" panose="020B0503020204020204" charset="-122"/>
                <a:ea typeface="微软雅黑" panose="020B0503020204020204" charset="-122"/>
                <a:cs typeface="微软雅黑" panose="020B0503020204020204" charset="-122"/>
              </a:rPr>
              <a:t>国内客户会涉及到开增值税发票问题，所以报价是否含税运，含税的价格加</a:t>
            </a:r>
            <a:r>
              <a:rPr lang="en-US" altLang="zh-CN" sz="1800">
                <a:latin typeface="微软雅黑" panose="020B0503020204020204" charset="-122"/>
                <a:ea typeface="微软雅黑" panose="020B0503020204020204" charset="-122"/>
                <a:cs typeface="微软雅黑" panose="020B0503020204020204" charset="-122"/>
              </a:rPr>
              <a:t>10-13</a:t>
            </a:r>
            <a:r>
              <a:rPr lang="zh-CN" altLang="en-US" sz="1800">
                <a:latin typeface="微软雅黑" panose="020B0503020204020204" charset="-122"/>
                <a:ea typeface="微软雅黑" panose="020B0503020204020204" charset="-122"/>
                <a:cs typeface="微软雅黑" panose="020B0503020204020204" charset="-122"/>
              </a:rPr>
              <a:t>个点，运费需要咨询出货同事彩霞，把运费的价格摊上产品的单价上面</a:t>
            </a:r>
            <a:endParaRPr lang="zh-CN" altLang="en-US" sz="18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13690" y="274955"/>
            <a:ext cx="8229600" cy="688975"/>
          </a:xfrm>
        </p:spPr>
        <p:txBody>
          <a:bodyPr/>
          <a:p>
            <a:pPr algn="l"/>
            <a:r>
              <a:rPr lang="en-US" altLang="zh-CN" sz="3200" b="1">
                <a:latin typeface="微软雅黑" panose="020B0503020204020204" charset="-122"/>
                <a:ea typeface="微软雅黑" panose="020B0503020204020204" charset="-122"/>
                <a:cs typeface="微软雅黑" panose="020B0503020204020204" charset="-122"/>
              </a:rPr>
              <a:t>3. </a:t>
            </a:r>
            <a:r>
              <a:rPr lang="zh-CN" altLang="en-US" sz="3200" b="1">
                <a:latin typeface="微软雅黑" panose="020B0503020204020204" charset="-122"/>
                <a:ea typeface="微软雅黑" panose="020B0503020204020204" charset="-122"/>
                <a:cs typeface="微软雅黑" panose="020B0503020204020204" charset="-122"/>
              </a:rPr>
              <a:t>关于打样</a:t>
            </a:r>
            <a:r>
              <a:rPr lang="zh-CN" altLang="en-US" sz="3200" b="1">
                <a:latin typeface="微软雅黑" panose="020B0503020204020204" charset="-122"/>
                <a:ea typeface="微软雅黑" panose="020B0503020204020204" charset="-122"/>
                <a:cs typeface="微软雅黑" panose="020B0503020204020204" charset="-122"/>
                <a:sym typeface="+mn-ea"/>
              </a:rPr>
              <a:t>（打样时间</a:t>
            </a:r>
            <a:r>
              <a:rPr lang="en-US" altLang="zh-CN" sz="3200" b="1">
                <a:latin typeface="微软雅黑" panose="020B0503020204020204" charset="-122"/>
                <a:ea typeface="微软雅黑" panose="020B0503020204020204" charset="-122"/>
                <a:cs typeface="微软雅黑" panose="020B0503020204020204" charset="-122"/>
                <a:sym typeface="+mn-ea"/>
              </a:rPr>
              <a:t>2021-05-05</a:t>
            </a:r>
            <a:r>
              <a:rPr lang="zh-CN" altLang="en-US" sz="3200" b="1">
                <a:latin typeface="微软雅黑" panose="020B0503020204020204" charset="-122"/>
                <a:ea typeface="微软雅黑" panose="020B0503020204020204" charset="-122"/>
                <a:cs typeface="微软雅黑" panose="020B0503020204020204" charset="-122"/>
                <a:sym typeface="+mn-ea"/>
              </a:rPr>
              <a:t>）</a:t>
            </a:r>
            <a:endParaRPr lang="zh-CN" altLang="en-US" sz="3200" b="1">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a:xfrm>
            <a:off x="255905" y="954405"/>
            <a:ext cx="8503285" cy="5547995"/>
          </a:xfrm>
        </p:spPr>
        <p:txBody>
          <a:bodyPr/>
          <a:p>
            <a:pPr marL="0" indent="0">
              <a:buNone/>
            </a:pPr>
            <a:r>
              <a:rPr lang="zh-CN" altLang="en-US" sz="1800">
                <a:latin typeface="微软雅黑" panose="020B0503020204020204" charset="-122"/>
                <a:ea typeface="微软雅黑" panose="020B0503020204020204" charset="-122"/>
                <a:cs typeface="微软雅黑" panose="020B0503020204020204" charset="-122"/>
              </a:rPr>
              <a:t>客户对是我司了解大概的产品情况后，决定打样，买我司的</a:t>
            </a:r>
            <a:r>
              <a:rPr lang="en-US" altLang="zh-CN" sz="1800">
                <a:latin typeface="微软雅黑" panose="020B0503020204020204" charset="-122"/>
                <a:ea typeface="微软雅黑" panose="020B0503020204020204" charset="-122"/>
                <a:cs typeface="微软雅黑" panose="020B0503020204020204" charset="-122"/>
              </a:rPr>
              <a:t>S</a:t>
            </a:r>
            <a:r>
              <a:rPr lang="zh-CN" altLang="en-US" sz="1800">
                <a:latin typeface="微软雅黑" panose="020B0503020204020204" charset="-122"/>
                <a:ea typeface="微软雅黑" panose="020B0503020204020204" charset="-122"/>
                <a:cs typeface="微软雅黑" panose="020B0503020204020204" charset="-122"/>
              </a:rPr>
              <a:t>款</a:t>
            </a:r>
            <a:r>
              <a:rPr lang="en-US" altLang="zh-CN" sz="1800">
                <a:latin typeface="微软雅黑" panose="020B0503020204020204" charset="-122"/>
                <a:ea typeface="微软雅黑" panose="020B0503020204020204" charset="-122"/>
                <a:cs typeface="微软雅黑" panose="020B0503020204020204" charset="-122"/>
              </a:rPr>
              <a:t>150W</a:t>
            </a:r>
            <a:r>
              <a:rPr lang="zh-CN" altLang="en-US" sz="1800">
                <a:latin typeface="微软雅黑" panose="020B0503020204020204" charset="-122"/>
                <a:ea typeface="微软雅黑" panose="020B0503020204020204" charset="-122"/>
                <a:cs typeface="微软雅黑" panose="020B0503020204020204" charset="-122"/>
              </a:rPr>
              <a:t>路灯样品，打样出现的小细节问题需要注意：</a:t>
            </a:r>
            <a:endParaRPr lang="zh-CN" altLang="en-US" sz="1800">
              <a:latin typeface="微软雅黑" panose="020B0503020204020204" charset="-122"/>
              <a:ea typeface="微软雅黑" panose="020B0503020204020204" charset="-122"/>
              <a:cs typeface="微软雅黑" panose="020B0503020204020204" charset="-122"/>
            </a:endParaRPr>
          </a:p>
          <a:p>
            <a:pPr marL="0" indent="0">
              <a:buNone/>
            </a:pPr>
            <a:r>
              <a:rPr lang="en-US" altLang="zh-CN" sz="1800">
                <a:latin typeface="微软雅黑" panose="020B0503020204020204" charset="-122"/>
                <a:ea typeface="微软雅黑" panose="020B0503020204020204" charset="-122"/>
                <a:cs typeface="微软雅黑" panose="020B0503020204020204" charset="-122"/>
              </a:rPr>
              <a:t>1. </a:t>
            </a:r>
            <a:r>
              <a:rPr lang="zh-CN" altLang="en-US" sz="1800">
                <a:latin typeface="微软雅黑" panose="020B0503020204020204" charset="-122"/>
                <a:ea typeface="微软雅黑" panose="020B0503020204020204" charset="-122"/>
                <a:cs typeface="微软雅黑" panose="020B0503020204020204" charset="-122"/>
              </a:rPr>
              <a:t>我司的</a:t>
            </a:r>
            <a:r>
              <a:rPr lang="en-US" altLang="zh-CN" sz="1800">
                <a:latin typeface="微软雅黑" panose="020B0503020204020204" charset="-122"/>
                <a:ea typeface="微软雅黑" panose="020B0503020204020204" charset="-122"/>
                <a:cs typeface="微软雅黑" panose="020B0503020204020204" charset="-122"/>
              </a:rPr>
              <a:t>S</a:t>
            </a:r>
            <a:r>
              <a:rPr lang="zh-CN" altLang="en-US" sz="1800">
                <a:latin typeface="微软雅黑" panose="020B0503020204020204" charset="-122"/>
                <a:ea typeface="微软雅黑" panose="020B0503020204020204" charset="-122"/>
                <a:cs typeface="微软雅黑" panose="020B0503020204020204" charset="-122"/>
              </a:rPr>
              <a:t>款路灯常规是青铜色，客户想要黑色，但是因为样品重新喷漆交期会比较久，而且样品喷漆也不好安排，所以需要灵活和客户沟通，明确告诉客户黑色我们客户做，样品我们先按照青铜色打样，重点是给客户确认产品的质量</a:t>
            </a:r>
            <a:endParaRPr lang="zh-CN" altLang="en-US" sz="1800">
              <a:latin typeface="微软雅黑" panose="020B0503020204020204" charset="-122"/>
              <a:ea typeface="微软雅黑" panose="020B0503020204020204" charset="-122"/>
              <a:cs typeface="微软雅黑" panose="020B0503020204020204" charset="-122"/>
            </a:endParaRPr>
          </a:p>
          <a:p>
            <a:pPr marL="0" indent="0">
              <a:buNone/>
            </a:pPr>
            <a:r>
              <a:rPr lang="en-US" altLang="zh-CN" sz="1800">
                <a:latin typeface="微软雅黑" panose="020B0503020204020204" charset="-122"/>
                <a:ea typeface="微软雅黑" panose="020B0503020204020204" charset="-122"/>
                <a:cs typeface="微软雅黑" panose="020B0503020204020204" charset="-122"/>
              </a:rPr>
              <a:t>2. </a:t>
            </a:r>
            <a:r>
              <a:rPr lang="zh-CN" altLang="en-US" sz="1800">
                <a:latin typeface="微软雅黑" panose="020B0503020204020204" charset="-122"/>
                <a:ea typeface="微软雅黑" panose="020B0503020204020204" charset="-122"/>
                <a:cs typeface="微软雅黑" panose="020B0503020204020204" charset="-122"/>
              </a:rPr>
              <a:t>客户支付样品费后，安排打样，但是过了几天客户反馈他们终端客户还是想要上家供应商的路灯款式，但是我们没有做，所以这个时候不能自己擅自决定，可以找有经验的同事或则上级</a:t>
            </a:r>
            <a:r>
              <a:rPr lang="en-US" altLang="zh-CN" sz="1800">
                <a:latin typeface="微软雅黑" panose="020B0503020204020204" charset="-122"/>
                <a:ea typeface="微软雅黑" panose="020B0503020204020204" charset="-122"/>
                <a:cs typeface="微软雅黑" panose="020B0503020204020204" charset="-122"/>
              </a:rPr>
              <a:t>ELLEN</a:t>
            </a:r>
            <a:r>
              <a:rPr lang="zh-CN" altLang="en-US" sz="1800">
                <a:latin typeface="微软雅黑" panose="020B0503020204020204" charset="-122"/>
                <a:ea typeface="微软雅黑" panose="020B0503020204020204" charset="-122"/>
                <a:cs typeface="微软雅黑" panose="020B0503020204020204" charset="-122"/>
              </a:rPr>
              <a:t>反馈是否可以按照客户要的款式打样，任何机会都需要努力争取，所以按照终端的要求出了客户想要的外观款式。</a:t>
            </a:r>
            <a:endParaRPr lang="zh-CN" altLang="en-US" sz="1800">
              <a:latin typeface="微软雅黑" panose="020B0503020204020204" charset="-122"/>
              <a:ea typeface="微软雅黑" panose="020B0503020204020204" charset="-122"/>
              <a:cs typeface="微软雅黑" panose="020B0503020204020204" charset="-122"/>
            </a:endParaRPr>
          </a:p>
          <a:p>
            <a:pPr marL="0" indent="0">
              <a:buNone/>
            </a:pPr>
            <a:endParaRPr lang="zh-CN" altLang="en-US" sz="1800">
              <a:latin typeface="微软雅黑" panose="020B0503020204020204" charset="-122"/>
              <a:ea typeface="微软雅黑" panose="020B0503020204020204" charset="-122"/>
              <a:cs typeface="微软雅黑" panose="020B0503020204020204" charset="-122"/>
            </a:endParaRPr>
          </a:p>
          <a:p>
            <a:pPr marL="0" indent="0">
              <a:buNone/>
            </a:pPr>
            <a:endParaRPr lang="zh-CN" altLang="en-US" sz="1800">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stretch>
            <a:fillRect/>
          </a:stretch>
        </p:blipFill>
        <p:spPr>
          <a:xfrm>
            <a:off x="5507990" y="3717290"/>
            <a:ext cx="2511425" cy="2413000"/>
          </a:xfrm>
          <a:prstGeom prst="rect">
            <a:avLst/>
          </a:prstGeom>
        </p:spPr>
      </p:pic>
      <p:pic>
        <p:nvPicPr>
          <p:cNvPr id="6" name="图片 5"/>
          <p:cNvPicPr>
            <a:picLocks noChangeAspect="1"/>
          </p:cNvPicPr>
          <p:nvPr>
            <p:custDataLst>
              <p:tags r:id="rId3"/>
            </p:custDataLst>
          </p:nvPr>
        </p:nvPicPr>
        <p:blipFill>
          <a:blip r:embed="rId4"/>
          <a:stretch>
            <a:fillRect/>
          </a:stretch>
        </p:blipFill>
        <p:spPr>
          <a:xfrm>
            <a:off x="394970" y="3826510"/>
            <a:ext cx="2992120" cy="2376805"/>
          </a:xfrm>
          <a:prstGeom prst="rect">
            <a:avLst/>
          </a:prstGeom>
        </p:spPr>
      </p:pic>
      <p:sp>
        <p:nvSpPr>
          <p:cNvPr id="7" name="文本框 6"/>
          <p:cNvSpPr txBox="1"/>
          <p:nvPr/>
        </p:nvSpPr>
        <p:spPr>
          <a:xfrm>
            <a:off x="833755" y="6341745"/>
            <a:ext cx="1289685" cy="368300"/>
          </a:xfrm>
          <a:prstGeom prst="rect">
            <a:avLst/>
          </a:prstGeom>
          <a:noFill/>
        </p:spPr>
        <p:txBody>
          <a:bodyPr wrap="square" rtlCol="0">
            <a:spAutoFit/>
          </a:bodyPr>
          <a:p>
            <a:r>
              <a:rPr lang="zh-CN" altLang="en-US" b="1">
                <a:latin typeface="微软雅黑" panose="020B0503020204020204" charset="-122"/>
                <a:ea typeface="微软雅黑" panose="020B0503020204020204" charset="-122"/>
              </a:rPr>
              <a:t>我司款式</a:t>
            </a:r>
            <a:endParaRPr lang="zh-CN" altLang="en-US" b="1">
              <a:latin typeface="微软雅黑" panose="020B0503020204020204" charset="-122"/>
              <a:ea typeface="微软雅黑" panose="020B0503020204020204" charset="-122"/>
            </a:endParaRPr>
          </a:p>
        </p:txBody>
      </p:sp>
      <p:sp>
        <p:nvSpPr>
          <p:cNvPr id="8" name="文本框 7"/>
          <p:cNvSpPr txBox="1"/>
          <p:nvPr/>
        </p:nvSpPr>
        <p:spPr>
          <a:xfrm>
            <a:off x="6205220" y="6286500"/>
            <a:ext cx="1710690" cy="368300"/>
          </a:xfrm>
          <a:prstGeom prst="rect">
            <a:avLst/>
          </a:prstGeom>
          <a:noFill/>
        </p:spPr>
        <p:txBody>
          <a:bodyPr wrap="square" rtlCol="0">
            <a:spAutoFit/>
          </a:bodyPr>
          <a:p>
            <a:r>
              <a:rPr lang="zh-CN" altLang="en-US" b="1">
                <a:latin typeface="微软雅黑" panose="020B0503020204020204" charset="-122"/>
                <a:ea typeface="微软雅黑" panose="020B0503020204020204" charset="-122"/>
              </a:rPr>
              <a:t>客户想要款式</a:t>
            </a:r>
            <a:endParaRPr lang="zh-CN" altLang="en-US" b="1">
              <a:latin typeface="微软雅黑" panose="020B0503020204020204" charset="-122"/>
              <a:ea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13690" y="274955"/>
            <a:ext cx="8229600" cy="688975"/>
          </a:xfrm>
        </p:spPr>
        <p:txBody>
          <a:bodyPr/>
          <a:p>
            <a:pPr algn="l"/>
            <a:r>
              <a:rPr lang="en-US" altLang="zh-CN" sz="3200" b="1">
                <a:latin typeface="微软雅黑" panose="020B0503020204020204" charset="-122"/>
                <a:ea typeface="微软雅黑" panose="020B0503020204020204" charset="-122"/>
                <a:cs typeface="微软雅黑" panose="020B0503020204020204" charset="-122"/>
              </a:rPr>
              <a:t>4. </a:t>
            </a:r>
            <a:r>
              <a:rPr lang="zh-CN" altLang="en-US" sz="3200" b="1">
                <a:latin typeface="微软雅黑" panose="020B0503020204020204" charset="-122"/>
                <a:ea typeface="微软雅黑" panose="020B0503020204020204" charset="-122"/>
                <a:cs typeface="微软雅黑" panose="020B0503020204020204" charset="-122"/>
              </a:rPr>
              <a:t>样品反馈</a:t>
            </a:r>
            <a:endParaRPr lang="zh-CN" altLang="en-US" sz="3200" b="1">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a:xfrm>
            <a:off x="255905" y="954405"/>
            <a:ext cx="8503285" cy="5714365"/>
          </a:xfrm>
        </p:spPr>
        <p:txBody>
          <a:bodyPr/>
          <a:p>
            <a:pPr marL="0" indent="0">
              <a:buNone/>
            </a:pPr>
            <a:r>
              <a:rPr lang="zh-CN" altLang="en-US" sz="1800">
                <a:latin typeface="微软雅黑" panose="020B0503020204020204" charset="-122"/>
                <a:ea typeface="微软雅黑" panose="020B0503020204020204" charset="-122"/>
                <a:cs typeface="微软雅黑" panose="020B0503020204020204" charset="-122"/>
              </a:rPr>
              <a:t>样品</a:t>
            </a:r>
            <a:r>
              <a:rPr lang="en-US" altLang="zh-CN" sz="1800">
                <a:latin typeface="微软雅黑" panose="020B0503020204020204" charset="-122"/>
                <a:ea typeface="微软雅黑" panose="020B0503020204020204" charset="-122"/>
                <a:cs typeface="微软雅黑" panose="020B0503020204020204" charset="-122"/>
              </a:rPr>
              <a:t>5</a:t>
            </a:r>
            <a:r>
              <a:rPr lang="zh-CN" altLang="en-US" sz="1800">
                <a:latin typeface="微软雅黑" panose="020B0503020204020204" charset="-122"/>
                <a:ea typeface="微软雅黑" panose="020B0503020204020204" charset="-122"/>
                <a:cs typeface="微软雅黑" panose="020B0503020204020204" charset="-122"/>
              </a:rPr>
              <a:t>月</a:t>
            </a:r>
            <a:r>
              <a:rPr lang="en-US" altLang="zh-CN" sz="1800">
                <a:latin typeface="微软雅黑" panose="020B0503020204020204" charset="-122"/>
                <a:ea typeface="微软雅黑" panose="020B0503020204020204" charset="-122"/>
                <a:cs typeface="微软雅黑" panose="020B0503020204020204" charset="-122"/>
              </a:rPr>
              <a:t>10</a:t>
            </a:r>
            <a:r>
              <a:rPr lang="zh-CN" altLang="en-US" sz="1800">
                <a:latin typeface="微软雅黑" panose="020B0503020204020204" charset="-122"/>
                <a:ea typeface="微软雅黑" panose="020B0503020204020204" charset="-122"/>
                <a:cs typeface="微软雅黑" panose="020B0503020204020204" charset="-122"/>
              </a:rPr>
              <a:t>日安排发出给客户，客户再发送给美国终端客户，</a:t>
            </a:r>
            <a:r>
              <a:rPr lang="en-US" altLang="zh-CN" sz="1800">
                <a:latin typeface="微软雅黑" panose="020B0503020204020204" charset="-122"/>
                <a:ea typeface="微软雅黑" panose="020B0503020204020204" charset="-122"/>
                <a:cs typeface="微软雅黑" panose="020B0503020204020204" charset="-122"/>
              </a:rPr>
              <a:t>5</a:t>
            </a:r>
            <a:r>
              <a:rPr lang="zh-CN" altLang="en-US" sz="1800">
                <a:latin typeface="微软雅黑" panose="020B0503020204020204" charset="-122"/>
                <a:ea typeface="微软雅黑" panose="020B0503020204020204" charset="-122"/>
                <a:cs typeface="微软雅黑" panose="020B0503020204020204" charset="-122"/>
              </a:rPr>
              <a:t>月</a:t>
            </a:r>
            <a:r>
              <a:rPr lang="en-US" altLang="zh-CN" sz="1800">
                <a:latin typeface="微软雅黑" panose="020B0503020204020204" charset="-122"/>
                <a:ea typeface="微软雅黑" panose="020B0503020204020204" charset="-122"/>
                <a:cs typeface="微软雅黑" panose="020B0503020204020204" charset="-122"/>
              </a:rPr>
              <a:t>25</a:t>
            </a:r>
            <a:r>
              <a:rPr lang="zh-CN" altLang="en-US" sz="1800">
                <a:latin typeface="微软雅黑" panose="020B0503020204020204" charset="-122"/>
                <a:ea typeface="微软雅黑" panose="020B0503020204020204" charset="-122"/>
                <a:cs typeface="微软雅黑" panose="020B0503020204020204" charset="-122"/>
              </a:rPr>
              <a:t>日终端客户反馈收到了样品，但是样品不满意，问题如下：我司样品没有用</a:t>
            </a:r>
            <a:r>
              <a:rPr lang="en-US" altLang="zh-CN" sz="1800">
                <a:latin typeface="微软雅黑" panose="020B0503020204020204" charset="-122"/>
                <a:ea typeface="微软雅黑" panose="020B0503020204020204" charset="-122"/>
                <a:cs typeface="微软雅黑" panose="020B0503020204020204" charset="-122"/>
              </a:rPr>
              <a:t>PE</a:t>
            </a:r>
            <a:r>
              <a:rPr lang="zh-CN" altLang="en-US" sz="1800">
                <a:latin typeface="微软雅黑" panose="020B0503020204020204" charset="-122"/>
                <a:ea typeface="微软雅黑" panose="020B0503020204020204" charset="-122"/>
                <a:cs typeface="微软雅黑" panose="020B0503020204020204" charset="-122"/>
              </a:rPr>
              <a:t>透明袋包装灯，灯的支架没有调整到</a:t>
            </a:r>
            <a:r>
              <a:rPr lang="en-US" altLang="zh-CN" sz="1800">
                <a:latin typeface="微软雅黑" panose="020B0503020204020204" charset="-122"/>
                <a:ea typeface="微软雅黑" panose="020B0503020204020204" charset="-122"/>
                <a:cs typeface="微软雅黑" panose="020B0503020204020204" charset="-122"/>
              </a:rPr>
              <a:t>0</a:t>
            </a:r>
            <a:r>
              <a:rPr lang="zh-CN" altLang="en-US" sz="1800">
                <a:latin typeface="微软雅黑" panose="020B0503020204020204" charset="-122"/>
                <a:ea typeface="微软雅黑" panose="020B0503020204020204" charset="-122"/>
                <a:cs typeface="微软雅黑" panose="020B0503020204020204" charset="-122"/>
              </a:rPr>
              <a:t>°与灯平行，出货没有放说明书</a:t>
            </a:r>
            <a:endParaRPr lang="zh-CN" altLang="en-US" sz="1800">
              <a:latin typeface="微软雅黑" panose="020B0503020204020204" charset="-122"/>
              <a:ea typeface="微软雅黑" panose="020B0503020204020204" charset="-122"/>
              <a:cs typeface="微软雅黑" panose="020B0503020204020204" charset="-122"/>
            </a:endParaRPr>
          </a:p>
          <a:p>
            <a:pPr marL="0" indent="0">
              <a:buNone/>
            </a:pPr>
            <a:endParaRPr lang="zh-CN" altLang="en-US" sz="1800">
              <a:latin typeface="微软雅黑" panose="020B0503020204020204" charset="-122"/>
              <a:ea typeface="微软雅黑" panose="020B0503020204020204" charset="-122"/>
              <a:cs typeface="微软雅黑" panose="020B0503020204020204" charset="-122"/>
            </a:endParaRPr>
          </a:p>
          <a:p>
            <a:pPr marL="0" indent="0">
              <a:buNone/>
            </a:pPr>
            <a:endParaRPr lang="zh-CN" altLang="en-US" sz="1800">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stretch>
            <a:fillRect/>
          </a:stretch>
        </p:blipFill>
        <p:spPr>
          <a:xfrm>
            <a:off x="323215" y="1989455"/>
            <a:ext cx="3999865" cy="4573270"/>
          </a:xfrm>
          <a:prstGeom prst="rect">
            <a:avLst/>
          </a:prstGeom>
        </p:spPr>
      </p:pic>
      <p:pic>
        <p:nvPicPr>
          <p:cNvPr id="6" name="图片 5"/>
          <p:cNvPicPr>
            <a:picLocks noChangeAspect="1"/>
          </p:cNvPicPr>
          <p:nvPr>
            <p:custDataLst>
              <p:tags r:id="rId3"/>
            </p:custDataLst>
          </p:nvPr>
        </p:nvPicPr>
        <p:blipFill>
          <a:blip r:embed="rId4"/>
          <a:stretch>
            <a:fillRect/>
          </a:stretch>
        </p:blipFill>
        <p:spPr>
          <a:xfrm>
            <a:off x="4572000" y="1989455"/>
            <a:ext cx="3780155" cy="456692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13690" y="274955"/>
            <a:ext cx="8229600" cy="688975"/>
          </a:xfrm>
        </p:spPr>
        <p:txBody>
          <a:bodyPr/>
          <a:p>
            <a:pPr algn="l"/>
            <a:r>
              <a:rPr lang="en-US" altLang="zh-CN" sz="3200" b="1">
                <a:latin typeface="微软雅黑" panose="020B0503020204020204" charset="-122"/>
                <a:ea typeface="微软雅黑" panose="020B0503020204020204" charset="-122"/>
                <a:cs typeface="微软雅黑" panose="020B0503020204020204" charset="-122"/>
              </a:rPr>
              <a:t>5. </a:t>
            </a:r>
            <a:r>
              <a:rPr lang="zh-CN" altLang="en-US" sz="3200" b="1">
                <a:latin typeface="微软雅黑" panose="020B0503020204020204" charset="-122"/>
                <a:ea typeface="微软雅黑" panose="020B0503020204020204" charset="-122"/>
                <a:cs typeface="微软雅黑" panose="020B0503020204020204" charset="-122"/>
              </a:rPr>
              <a:t>首个批量订单</a:t>
            </a:r>
            <a:endParaRPr lang="zh-CN" altLang="en-US" sz="3200" b="1">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a:xfrm>
            <a:off x="255905" y="954405"/>
            <a:ext cx="8503285" cy="5714365"/>
          </a:xfrm>
        </p:spPr>
        <p:txBody>
          <a:bodyPr/>
          <a:p>
            <a:pPr marL="0" indent="0">
              <a:buNone/>
            </a:pPr>
            <a:r>
              <a:rPr lang="zh-CN" altLang="en-US" sz="1800">
                <a:latin typeface="微软雅黑" panose="020B0503020204020204" charset="-122"/>
                <a:ea typeface="微软雅黑" panose="020B0503020204020204" charset="-122"/>
                <a:cs typeface="微软雅黑" panose="020B0503020204020204" charset="-122"/>
              </a:rPr>
              <a:t>样品虽然客户反馈了一些我司没有做好包装细节问题，但是客户对样品的质量还是满意，所以后续还是有机会继续合作，耐心等待反馈，定期给客户发信息问候，了解样品后续批量订单情况。</a:t>
            </a:r>
            <a:endParaRPr lang="zh-CN" altLang="en-US" sz="1800">
              <a:latin typeface="微软雅黑" panose="020B0503020204020204" charset="-122"/>
              <a:ea typeface="微软雅黑" panose="020B0503020204020204" charset="-122"/>
              <a:cs typeface="微软雅黑" panose="020B0503020204020204" charset="-122"/>
            </a:endParaRPr>
          </a:p>
          <a:p>
            <a:pPr marL="0" indent="0">
              <a:buNone/>
            </a:pPr>
            <a:endParaRPr lang="zh-CN" altLang="en-US" sz="1800">
              <a:latin typeface="微软雅黑" panose="020B0503020204020204" charset="-122"/>
              <a:ea typeface="微软雅黑" panose="020B0503020204020204" charset="-122"/>
              <a:cs typeface="微软雅黑" panose="020B0503020204020204" charset="-122"/>
            </a:endParaRPr>
          </a:p>
          <a:p>
            <a:pPr marL="0" indent="0">
              <a:buNone/>
            </a:pPr>
            <a:r>
              <a:rPr lang="en-US" altLang="zh-CN" sz="1800">
                <a:latin typeface="微软雅黑" panose="020B0503020204020204" charset="-122"/>
                <a:ea typeface="微软雅黑" panose="020B0503020204020204" charset="-122"/>
                <a:cs typeface="微软雅黑" panose="020B0503020204020204" charset="-122"/>
              </a:rPr>
              <a:t>1</a:t>
            </a:r>
            <a:r>
              <a:rPr lang="zh-CN" altLang="en-US" sz="1800">
                <a:latin typeface="微软雅黑" panose="020B0503020204020204" charset="-122"/>
                <a:ea typeface="微软雅黑" panose="020B0503020204020204" charset="-122"/>
                <a:cs typeface="微软雅黑" panose="020B0503020204020204" charset="-122"/>
              </a:rPr>
              <a:t>个月过去了终于等来了好消息，客户咨询</a:t>
            </a:r>
            <a:r>
              <a:rPr lang="en-US" altLang="zh-CN" sz="1800">
                <a:latin typeface="微软雅黑" panose="020B0503020204020204" charset="-122"/>
                <a:ea typeface="微软雅黑" panose="020B0503020204020204" charset="-122"/>
                <a:cs typeface="微软雅黑" panose="020B0503020204020204" charset="-122"/>
              </a:rPr>
              <a:t>500</a:t>
            </a:r>
            <a:r>
              <a:rPr lang="zh-CN" altLang="en-US" sz="1800">
                <a:latin typeface="微软雅黑" panose="020B0503020204020204" charset="-122"/>
                <a:ea typeface="微软雅黑" panose="020B0503020204020204" charset="-122"/>
                <a:cs typeface="微软雅黑" panose="020B0503020204020204" charset="-122"/>
              </a:rPr>
              <a:t>个订单价格和交期，找</a:t>
            </a:r>
            <a:r>
              <a:rPr lang="en-US" altLang="zh-CN" sz="1800">
                <a:latin typeface="微软雅黑" panose="020B0503020204020204" charset="-122"/>
                <a:ea typeface="微软雅黑" panose="020B0503020204020204" charset="-122"/>
                <a:cs typeface="微软雅黑" panose="020B0503020204020204" charset="-122"/>
              </a:rPr>
              <a:t>Ellen</a:t>
            </a:r>
            <a:r>
              <a:rPr lang="zh-CN" altLang="en-US" sz="1800">
                <a:latin typeface="微软雅黑" panose="020B0503020204020204" charset="-122"/>
                <a:ea typeface="微软雅黑" panose="020B0503020204020204" charset="-122"/>
                <a:cs typeface="微软雅黑" panose="020B0503020204020204" charset="-122"/>
              </a:rPr>
              <a:t>核实批量价格，找跟单柳琪咨询交期，及时给客户回复过去，对于客户提出的交期有问题的及时找</a:t>
            </a:r>
            <a:r>
              <a:rPr lang="en-US" altLang="zh-CN" sz="1800">
                <a:latin typeface="微软雅黑" panose="020B0503020204020204" charset="-122"/>
                <a:ea typeface="微软雅黑" panose="020B0503020204020204" charset="-122"/>
                <a:cs typeface="微软雅黑" panose="020B0503020204020204" charset="-122"/>
              </a:rPr>
              <a:t>Ellen</a:t>
            </a:r>
            <a:r>
              <a:rPr lang="zh-CN" altLang="en-US" sz="1800">
                <a:latin typeface="微软雅黑" panose="020B0503020204020204" charset="-122"/>
                <a:ea typeface="微软雅黑" panose="020B0503020204020204" charset="-122"/>
                <a:cs typeface="微软雅黑" panose="020B0503020204020204" charset="-122"/>
              </a:rPr>
              <a:t>协助，我这个客户当时跟单回复交期</a:t>
            </a:r>
            <a:r>
              <a:rPr lang="en-US" altLang="zh-CN" sz="1800">
                <a:latin typeface="微软雅黑" panose="020B0503020204020204" charset="-122"/>
                <a:ea typeface="微软雅黑" panose="020B0503020204020204" charset="-122"/>
                <a:cs typeface="微软雅黑" panose="020B0503020204020204" charset="-122"/>
              </a:rPr>
              <a:t>30-35</a:t>
            </a:r>
            <a:r>
              <a:rPr lang="zh-CN" altLang="en-US" sz="1800">
                <a:latin typeface="微软雅黑" panose="020B0503020204020204" charset="-122"/>
                <a:ea typeface="微软雅黑" panose="020B0503020204020204" charset="-122"/>
                <a:cs typeface="微软雅黑" panose="020B0503020204020204" charset="-122"/>
              </a:rPr>
              <a:t>天，但是客户要求</a:t>
            </a:r>
            <a:r>
              <a:rPr lang="en-US" altLang="zh-CN" sz="1800">
                <a:latin typeface="微软雅黑" panose="020B0503020204020204" charset="-122"/>
                <a:ea typeface="微软雅黑" panose="020B0503020204020204" charset="-122"/>
                <a:cs typeface="微软雅黑" panose="020B0503020204020204" charset="-122"/>
              </a:rPr>
              <a:t>20</a:t>
            </a:r>
            <a:r>
              <a:rPr lang="zh-CN" altLang="en-US" sz="1800">
                <a:latin typeface="微软雅黑" panose="020B0503020204020204" charset="-122"/>
                <a:ea typeface="微软雅黑" panose="020B0503020204020204" charset="-122"/>
                <a:cs typeface="微软雅黑" panose="020B0503020204020204" charset="-122"/>
              </a:rPr>
              <a:t>天交货，所以解决交期问题，然后关于样品客户提出的问题，大货单都需要改善，务必自己亲在跟进出货包装问题，不能再犯同样的错误。</a:t>
            </a:r>
            <a:endParaRPr lang="zh-CN" altLang="en-US" sz="1800">
              <a:latin typeface="微软雅黑" panose="020B0503020204020204" charset="-122"/>
              <a:ea typeface="微软雅黑" panose="020B0503020204020204" charset="-122"/>
              <a:cs typeface="微软雅黑" panose="020B0503020204020204" charset="-122"/>
            </a:endParaRPr>
          </a:p>
          <a:p>
            <a:pPr marL="0" indent="0">
              <a:buNone/>
            </a:pPr>
            <a:endParaRPr lang="zh-CN" altLang="en-US" sz="1800">
              <a:latin typeface="微软雅黑" panose="020B0503020204020204" charset="-122"/>
              <a:ea typeface="微软雅黑" panose="020B0503020204020204" charset="-122"/>
              <a:cs typeface="微软雅黑" panose="020B0503020204020204" charset="-122"/>
            </a:endParaRPr>
          </a:p>
          <a:p>
            <a:pPr marL="0" indent="0">
              <a:buNone/>
            </a:pPr>
            <a:r>
              <a:rPr lang="zh-CN" altLang="en-US" sz="1800">
                <a:latin typeface="微软雅黑" panose="020B0503020204020204" charset="-122"/>
                <a:ea typeface="微软雅黑" panose="020B0503020204020204" charset="-122"/>
                <a:cs typeface="微软雅黑" panose="020B0503020204020204" charset="-122"/>
              </a:rPr>
              <a:t>做合同给客户确认，对于大金额订单必须要求客户对合同盖章签字回传，因为首次大金额合作，客户很谨慎要求发我司营业执照，工厂图片和视频再三确认不是外贸商，解决了客户的所有顾虑后，客户支付了</a:t>
            </a:r>
            <a:r>
              <a:rPr lang="en-US" altLang="zh-CN" sz="1800">
                <a:latin typeface="微软雅黑" panose="020B0503020204020204" charset="-122"/>
                <a:ea typeface="微软雅黑" panose="020B0503020204020204" charset="-122"/>
                <a:cs typeface="微软雅黑" panose="020B0503020204020204" charset="-122"/>
              </a:rPr>
              <a:t>30%</a:t>
            </a:r>
            <a:r>
              <a:rPr lang="zh-CN" altLang="en-US" sz="1800">
                <a:latin typeface="微软雅黑" panose="020B0503020204020204" charset="-122"/>
                <a:ea typeface="微软雅黑" panose="020B0503020204020204" charset="-122"/>
                <a:cs typeface="微软雅黑" panose="020B0503020204020204" charset="-122"/>
              </a:rPr>
              <a:t>定金，安排订单生产，及时跟进物料进度，一定要交代品质重视质量。</a:t>
            </a:r>
            <a:endParaRPr lang="zh-CN" altLang="en-US" sz="1800">
              <a:latin typeface="微软雅黑" panose="020B0503020204020204" charset="-122"/>
              <a:ea typeface="微软雅黑" panose="020B0503020204020204" charset="-122"/>
              <a:cs typeface="微软雅黑" panose="020B0503020204020204" charset="-122"/>
            </a:endParaRPr>
          </a:p>
          <a:p>
            <a:pPr marL="0" indent="0">
              <a:buNone/>
            </a:pPr>
            <a:endParaRPr lang="zh-CN" altLang="en-US" sz="1800">
              <a:latin typeface="微软雅黑" panose="020B0503020204020204" charset="-122"/>
              <a:ea typeface="微软雅黑" panose="020B0503020204020204" charset="-122"/>
              <a:cs typeface="微软雅黑" panose="020B0503020204020204" charset="-122"/>
            </a:endParaRPr>
          </a:p>
          <a:p>
            <a:pPr marL="0" indent="0">
              <a:buNone/>
            </a:pPr>
            <a:r>
              <a:rPr lang="zh-CN" altLang="en-US" sz="1800">
                <a:latin typeface="微软雅黑" panose="020B0503020204020204" charset="-122"/>
                <a:ea typeface="微软雅黑" panose="020B0503020204020204" charset="-122"/>
                <a:cs typeface="微软雅黑" panose="020B0503020204020204" charset="-122"/>
              </a:rPr>
              <a:t>关于包装的一些细节，除了样品没有做好的点，自己也可以找客户多问下其他方面是否也有要求，比如卡板打护角，产品标签内容，唛头等，提前做装箱单资料给客户让订舱，催尾款。出货的时候，可以自己拍一些批量出货图，装柜图片给客户参考并保存。</a:t>
            </a:r>
            <a:endParaRPr lang="zh-CN" altLang="en-US" sz="1800">
              <a:latin typeface="微软雅黑" panose="020B0503020204020204" charset="-122"/>
              <a:ea typeface="微软雅黑" panose="020B0503020204020204" charset="-122"/>
              <a:cs typeface="微软雅黑" panose="020B0503020204020204" charset="-122"/>
            </a:endParaRPr>
          </a:p>
          <a:p>
            <a:pPr marL="0" indent="0">
              <a:buNone/>
            </a:pPr>
            <a:endParaRPr lang="zh-CN" altLang="en-US" sz="1800">
              <a:latin typeface="微软雅黑" panose="020B0503020204020204" charset="-122"/>
              <a:ea typeface="微软雅黑" panose="020B0503020204020204" charset="-122"/>
              <a:cs typeface="微软雅黑" panose="020B0503020204020204" charset="-122"/>
            </a:endParaRPr>
          </a:p>
          <a:p>
            <a:pPr marL="0" indent="0">
              <a:buNone/>
            </a:pPr>
            <a:endParaRPr lang="zh-CN" altLang="en-US" sz="18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COMMONDATA" val="eyJoZGlkIjoiNDEyNjcyODQ5NWIyYjkyMmNhYTk5NTY3MjFjMmRjMTEifQ=="/>
  <p:tag name="KSO_WPP_MARK_KEY" val="fbb82586-da26-4730-af36-bd254f37eb31"/>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1673</Words>
  <Application>WPS 演示</Application>
  <PresentationFormat/>
  <Paragraphs>73</Paragraphs>
  <Slides>10</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10</vt:i4>
      </vt:variant>
    </vt:vector>
  </HeadingPairs>
  <TitlesOfParts>
    <vt:vector size="17" baseType="lpstr">
      <vt:lpstr>Arial</vt:lpstr>
      <vt:lpstr>宋体</vt:lpstr>
      <vt:lpstr>Wingdings</vt:lpstr>
      <vt:lpstr>微软雅黑</vt:lpstr>
      <vt:lpstr>Arial Unicode MS</vt:lpstr>
      <vt:lpstr>Calibri</vt:lpstr>
      <vt:lpstr>默认设计模板</vt:lpstr>
      <vt:lpstr>鞋盒客户成交案例分享 </vt:lpstr>
      <vt:lpstr>PowerPoint 演示文稿</vt:lpstr>
      <vt:lpstr>PowerPoint 演示文稿</vt:lpstr>
      <vt:lpstr>PowerPoint 演示文稿</vt:lpstr>
      <vt:lpstr>PowerPoint 演示文稿</vt:lpstr>
      <vt:lpstr>PowerPoint 演示文稿</vt:lpstr>
      <vt:lpstr>2. 关于报价</vt:lpstr>
      <vt:lpstr>3. 关于样品和样品反馈</vt:lpstr>
      <vt:lpstr>4. 样品反馈</vt:lpstr>
      <vt:lpstr>5. 首个批量订单</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鞋盒客户成交案例分享 </dc:title>
  <dc:creator>Administrator</dc:creator>
  <cp:lastModifiedBy>Eileen-Bbier</cp:lastModifiedBy>
  <cp:revision>23</cp:revision>
  <dcterms:created xsi:type="dcterms:W3CDTF">2023-02-23T02:21:00Z</dcterms:created>
  <dcterms:modified xsi:type="dcterms:W3CDTF">2023-02-23T06:54:43Z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527E18C08B4C44EDAADD2CD44FF32B64</vt:lpwstr>
  </property>
</Properties>
</file>