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3" r:id="rId4"/>
    <p:sldId id="256" r:id="rId5"/>
    <p:sldId id="257" r:id="rId6"/>
    <p:sldId id="258" r:id="rId7"/>
    <p:sldId id="259" r:id="rId8"/>
    <p:sldId id="260" r:id="rId9"/>
    <p:sldId id="262" r:id="rId10"/>
    <p:sldId id="264" r:id="rId11"/>
    <p:sldId id="265" r:id="rId12"/>
    <p:sldId id="261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4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69010" y="3050540"/>
            <a:ext cx="76860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chemeClr val="bg1"/>
                </a:solidFill>
              </a:rPr>
              <a:t>google-</a:t>
            </a:r>
            <a:r>
              <a:rPr lang="zh-CN" altLang="en-US" sz="4800">
                <a:solidFill>
                  <a:schemeClr val="bg1"/>
                </a:solidFill>
              </a:rPr>
              <a:t>网站</a:t>
            </a:r>
            <a:r>
              <a:rPr lang="en-US" altLang="zh-CN" sz="4800">
                <a:solidFill>
                  <a:schemeClr val="bg1"/>
                </a:solidFill>
              </a:rPr>
              <a:t>-</a:t>
            </a:r>
            <a:r>
              <a:rPr lang="zh-CN" altLang="en-US" sz="4800">
                <a:solidFill>
                  <a:schemeClr val="bg1"/>
                </a:solidFill>
              </a:rPr>
              <a:t>下单（问问题）</a:t>
            </a:r>
            <a:endParaRPr lang="zh-CN" altLang="en-US" sz="480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73935" y="763905"/>
            <a:ext cx="45954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>
                <a:solidFill>
                  <a:schemeClr val="bg1"/>
                </a:solidFill>
              </a:rPr>
              <a:t>模拟客户下单</a:t>
            </a:r>
            <a:endParaRPr lang="zh-CN" altLang="en-US" sz="5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743075" y="215265"/>
            <a:ext cx="547116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电话常问问题</a:t>
            </a:r>
            <a:endParaRPr lang="zh-CN" altLang="en-US" sz="6600" b="1">
              <a:solidFill>
                <a:schemeClr val="bg1"/>
              </a:solidFill>
              <a:latin typeface="汉仪中楷简" panose="02010600000101010101" charset="-122"/>
              <a:ea typeface="汉仪中楷简" panose="0201060000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3855" y="1404620"/>
            <a:ext cx="527875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bg1"/>
                </a:solidFill>
              </a:rPr>
              <a:t>客户问到库存问题（</a:t>
            </a:r>
            <a:r>
              <a:rPr lang="en-US" altLang="zh-CN" sz="2800">
                <a:solidFill>
                  <a:schemeClr val="bg1"/>
                </a:solidFill>
              </a:rPr>
              <a:t>do you have stock ?)</a:t>
            </a:r>
            <a:endParaRPr lang="en-US" altLang="zh-CN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统一回答</a:t>
            </a:r>
            <a:r>
              <a:rPr lang="zh-CN" altLang="en-US" sz="2800">
                <a:solidFill>
                  <a:schemeClr val="bg1"/>
                </a:solidFill>
              </a:rPr>
              <a:t>：有库存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( we have stock</a:t>
            </a:r>
            <a:endParaRPr lang="en-US" altLang="zh-CN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we have inventory. you can order on line directly)</a:t>
            </a:r>
            <a:endParaRPr lang="en-US" altLang="zh-CN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如果从国内发货：</a:t>
            </a:r>
            <a:r>
              <a:rPr lang="en-US" altLang="zh-CN" sz="2800">
                <a:solidFill>
                  <a:schemeClr val="bg1"/>
                </a:solidFill>
              </a:rPr>
              <a:t>5</a:t>
            </a:r>
            <a:r>
              <a:rPr lang="zh-CN" altLang="en-US" sz="2800">
                <a:solidFill>
                  <a:schemeClr val="bg1"/>
                </a:solidFill>
              </a:rPr>
              <a:t>天</a:t>
            </a:r>
            <a:endParaRPr lang="zh-CN" altLang="en-US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294255" y="97155"/>
            <a:ext cx="51771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>
                <a:solidFill>
                  <a:schemeClr val="bg1"/>
                </a:solidFill>
                <a:latin typeface="方正大魏体简体" panose="02000000000000000000" charset="-122"/>
                <a:ea typeface="方正大魏体简体" panose="02000000000000000000" charset="-122"/>
                <a:cs typeface="方正大魏体简体" panose="02000000000000000000" charset="-122"/>
              </a:rPr>
              <a:t>Chat ( </a:t>
            </a:r>
            <a:r>
              <a:rPr lang="zh-CN" altLang="en-US" sz="5400">
                <a:solidFill>
                  <a:schemeClr val="bg1"/>
                </a:solidFill>
                <a:latin typeface="方正大魏体简体" panose="02000000000000000000" charset="-122"/>
                <a:ea typeface="方正大魏体简体" panose="02000000000000000000" charset="-122"/>
                <a:cs typeface="方正大魏体简体" panose="02000000000000000000" charset="-122"/>
              </a:rPr>
              <a:t>在线聊天）</a:t>
            </a:r>
            <a:endParaRPr lang="zh-CN" altLang="en-US" sz="5400">
              <a:solidFill>
                <a:schemeClr val="bg1"/>
              </a:solidFill>
              <a:latin typeface="方正大魏体简体" panose="02000000000000000000" charset="-122"/>
              <a:ea typeface="方正大魏体简体" panose="02000000000000000000" charset="-122"/>
              <a:cs typeface="方正大魏体简体" panose="02000000000000000000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" y="1213485"/>
            <a:ext cx="3100705" cy="5476240"/>
          </a:xfrm>
          <a:prstGeom prst="rect">
            <a:avLst/>
          </a:prstGeom>
        </p:spPr>
      </p:pic>
      <p:pic>
        <p:nvPicPr>
          <p:cNvPr id="6" name="图片 5" descr="CC2E75C0AE498C9FE518F3E654EEAC0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0225" y="1214120"/>
            <a:ext cx="3076575" cy="5475605"/>
          </a:xfrm>
          <a:prstGeom prst="rect">
            <a:avLst/>
          </a:prstGeom>
        </p:spPr>
      </p:pic>
      <p:pic>
        <p:nvPicPr>
          <p:cNvPr id="7" name="图片 6" descr="33F53A5EE6AE0521E42B1069C3AFEE6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5855" y="1214120"/>
            <a:ext cx="2934335" cy="54762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294255" y="97155"/>
            <a:ext cx="51771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>
                <a:solidFill>
                  <a:schemeClr val="bg1"/>
                </a:solidFill>
                <a:latin typeface="方正大魏体简体" panose="02000000000000000000" charset="-122"/>
                <a:ea typeface="方正大魏体简体" panose="02000000000000000000" charset="-122"/>
                <a:cs typeface="方正大魏体简体" panose="02000000000000000000" charset="-122"/>
              </a:rPr>
              <a:t>Chat </a:t>
            </a:r>
            <a:r>
              <a:rPr lang="zh-CN" altLang="en-US" sz="5400">
                <a:solidFill>
                  <a:schemeClr val="bg1"/>
                </a:solidFill>
                <a:latin typeface="方正大魏体简体" panose="02000000000000000000" charset="-122"/>
                <a:ea typeface="方正大魏体简体" panose="02000000000000000000" charset="-122"/>
                <a:cs typeface="方正大魏体简体" panose="02000000000000000000" charset="-122"/>
              </a:rPr>
              <a:t>要求</a:t>
            </a:r>
            <a:endParaRPr lang="zh-CN" altLang="en-US" sz="5400">
              <a:solidFill>
                <a:schemeClr val="bg1"/>
              </a:solidFill>
              <a:latin typeface="方正大魏体简体" panose="02000000000000000000" charset="-122"/>
              <a:ea typeface="方正大魏体简体" panose="02000000000000000000" charset="-122"/>
              <a:cs typeface="方正大魏体简体" panose="020000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0530" y="1680210"/>
            <a:ext cx="828294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chemeClr val="bg1"/>
                </a:solidFill>
              </a:rPr>
              <a:t>1. </a:t>
            </a:r>
            <a:r>
              <a:rPr lang="zh-CN" altLang="en-US" b="1">
                <a:solidFill>
                  <a:schemeClr val="bg1"/>
                </a:solidFill>
              </a:rPr>
              <a:t>必须做到及时回复，</a:t>
            </a:r>
            <a:r>
              <a:rPr lang="en-US" altLang="zh-CN" b="1">
                <a:solidFill>
                  <a:schemeClr val="bg1"/>
                </a:solidFill>
              </a:rPr>
              <a:t>30</a:t>
            </a:r>
            <a:r>
              <a:rPr lang="zh-CN" altLang="en-US" b="1">
                <a:solidFill>
                  <a:schemeClr val="bg1"/>
                </a:solidFill>
              </a:rPr>
              <a:t>秒</a:t>
            </a:r>
            <a:r>
              <a:rPr lang="en-US" altLang="zh-CN" b="1">
                <a:solidFill>
                  <a:schemeClr val="bg1"/>
                </a:solidFill>
              </a:rPr>
              <a:t>~1</a:t>
            </a:r>
            <a:r>
              <a:rPr lang="zh-CN" altLang="en-US" b="1">
                <a:solidFill>
                  <a:schemeClr val="bg1"/>
                </a:solidFill>
              </a:rPr>
              <a:t>分钟之内，有答复</a:t>
            </a:r>
            <a:r>
              <a:rPr lang="en-US" altLang="zh-CN" b="1">
                <a:solidFill>
                  <a:schemeClr val="bg1"/>
                </a:solidFill>
              </a:rPr>
              <a:t>. </a:t>
            </a:r>
            <a:r>
              <a:rPr lang="zh-CN" altLang="en-US" b="1">
                <a:solidFill>
                  <a:schemeClr val="bg1"/>
                </a:solidFill>
              </a:rPr>
              <a:t>不能错过时间久</a:t>
            </a:r>
            <a:r>
              <a:rPr lang="en-US" altLang="zh-CN" b="1">
                <a:solidFill>
                  <a:schemeClr val="bg1"/>
                </a:solidFill>
              </a:rPr>
              <a:t>. </a:t>
            </a:r>
            <a:r>
              <a:rPr lang="zh-CN" altLang="en-US" b="1">
                <a:solidFill>
                  <a:schemeClr val="bg1"/>
                </a:solidFill>
              </a:rPr>
              <a:t>看到马上回复信息，非常重要</a:t>
            </a:r>
            <a:endParaRPr lang="zh-CN" altLang="en-US" b="1">
              <a:solidFill>
                <a:schemeClr val="bg1"/>
              </a:solidFill>
            </a:endParaRPr>
          </a:p>
          <a:p>
            <a:endParaRPr lang="zh-CN" altLang="en-US" b="1">
              <a:solidFill>
                <a:schemeClr val="bg1"/>
              </a:solidFill>
            </a:endParaRPr>
          </a:p>
          <a:p>
            <a:r>
              <a:rPr lang="en-US" altLang="zh-CN" b="1">
                <a:solidFill>
                  <a:schemeClr val="bg1"/>
                </a:solidFill>
              </a:rPr>
              <a:t>2. </a:t>
            </a:r>
            <a:r>
              <a:rPr lang="zh-CN" altLang="en-US" b="1">
                <a:solidFill>
                  <a:schemeClr val="bg1"/>
                </a:solidFill>
              </a:rPr>
              <a:t>电话，</a:t>
            </a:r>
            <a:r>
              <a:rPr lang="en-US" altLang="zh-CN" b="1">
                <a:solidFill>
                  <a:schemeClr val="bg1"/>
                </a:solidFill>
              </a:rPr>
              <a:t>Chat </a:t>
            </a:r>
            <a:r>
              <a:rPr lang="zh-CN" altLang="en-US" b="1">
                <a:solidFill>
                  <a:schemeClr val="bg1"/>
                </a:solidFill>
              </a:rPr>
              <a:t>也有必须标准 专业回答：  </a:t>
            </a:r>
            <a:endParaRPr lang="zh-CN" altLang="en-US" b="1">
              <a:solidFill>
                <a:schemeClr val="bg1"/>
              </a:solidFill>
            </a:endParaRPr>
          </a:p>
          <a:p>
            <a:endParaRPr lang="zh-CN" altLang="en-US" b="1">
              <a:solidFill>
                <a:schemeClr val="bg1"/>
              </a:solidFill>
            </a:endParaRPr>
          </a:p>
          <a:p>
            <a:r>
              <a:rPr lang="en-US" altLang="zh-CN" b="1">
                <a:solidFill>
                  <a:schemeClr val="bg1"/>
                </a:solidFill>
              </a:rPr>
              <a:t>Hello . What can i do for you ?  How can i help you ?</a:t>
            </a:r>
            <a:endParaRPr lang="en-US" altLang="zh-CN" b="1">
              <a:solidFill>
                <a:schemeClr val="bg1"/>
              </a:solidFill>
            </a:endParaRPr>
          </a:p>
          <a:p>
            <a:endParaRPr lang="en-US" altLang="zh-CN" b="1">
              <a:solidFill>
                <a:schemeClr val="bg1"/>
              </a:solidFill>
            </a:endParaRPr>
          </a:p>
          <a:p>
            <a:r>
              <a:rPr lang="en-US" altLang="zh-CN" b="1">
                <a:solidFill>
                  <a:schemeClr val="bg1"/>
                </a:solidFill>
              </a:rPr>
              <a:t>3. </a:t>
            </a:r>
            <a:r>
              <a:rPr lang="zh-CN" altLang="en-US" b="1">
                <a:solidFill>
                  <a:schemeClr val="bg1"/>
                </a:solidFill>
              </a:rPr>
              <a:t>回答的问题尽量专业</a:t>
            </a:r>
            <a:r>
              <a:rPr lang="en-US" altLang="zh-CN" b="1">
                <a:solidFill>
                  <a:schemeClr val="bg1"/>
                </a:solidFill>
              </a:rPr>
              <a:t>.  </a:t>
            </a:r>
            <a:r>
              <a:rPr lang="zh-CN" altLang="en-US" b="1">
                <a:solidFill>
                  <a:schemeClr val="bg1"/>
                </a:solidFill>
              </a:rPr>
              <a:t>听</a:t>
            </a:r>
            <a:r>
              <a:rPr lang="zh-CN" altLang="en-US" b="1">
                <a:solidFill>
                  <a:schemeClr val="bg1"/>
                </a:solidFill>
              </a:rPr>
              <a:t>清楚客户的需求</a:t>
            </a:r>
            <a:r>
              <a:rPr lang="en-US" altLang="zh-CN" b="1">
                <a:solidFill>
                  <a:schemeClr val="bg1"/>
                </a:solidFill>
              </a:rPr>
              <a:t>.  </a:t>
            </a:r>
            <a:r>
              <a:rPr lang="zh-CN" altLang="en-US" b="1">
                <a:solidFill>
                  <a:schemeClr val="bg1"/>
                </a:solidFill>
              </a:rPr>
              <a:t>解决客户的问题和疑惑， 拿下订单。</a:t>
            </a:r>
            <a:endParaRPr lang="zh-CN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294255" y="97155"/>
            <a:ext cx="51771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>
                <a:solidFill>
                  <a:schemeClr val="bg1"/>
                </a:solidFill>
                <a:latin typeface="方正大魏体简体" panose="02000000000000000000" charset="-122"/>
                <a:ea typeface="方正大魏体简体" panose="02000000000000000000" charset="-122"/>
                <a:cs typeface="方正大魏体简体" panose="02000000000000000000" charset="-122"/>
              </a:rPr>
              <a:t>产品知识</a:t>
            </a:r>
            <a:endParaRPr lang="zh-CN" altLang="en-US" sz="5400">
              <a:solidFill>
                <a:schemeClr val="bg1"/>
              </a:solidFill>
              <a:latin typeface="方正大魏体简体" panose="02000000000000000000" charset="-122"/>
              <a:ea typeface="方正大魏体简体" panose="02000000000000000000" charset="-122"/>
              <a:cs typeface="方正大魏体简体" panose="02000000000000000000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5750" y="1084580"/>
            <a:ext cx="8572500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一般客户会问的产品知识</a:t>
            </a:r>
            <a:r>
              <a:rPr lang="zh-CN" altLang="en-US">
                <a:solidFill>
                  <a:schemeClr val="bg1"/>
                </a:solidFill>
              </a:rPr>
              <a:t>：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1.Lux </a:t>
            </a:r>
            <a:r>
              <a:rPr lang="zh-CN" altLang="en-US">
                <a:solidFill>
                  <a:schemeClr val="bg1"/>
                </a:solidFill>
              </a:rPr>
              <a:t>模拟</a:t>
            </a:r>
            <a:r>
              <a:rPr lang="en-US" altLang="zh-CN">
                <a:solidFill>
                  <a:schemeClr val="bg1"/>
                </a:solidFill>
              </a:rPr>
              <a:t>.  </a:t>
            </a:r>
            <a:r>
              <a:rPr lang="zh-CN" altLang="en-US">
                <a:solidFill>
                  <a:schemeClr val="bg1"/>
                </a:solidFill>
              </a:rPr>
              <a:t>工程模拟</a:t>
            </a:r>
            <a:r>
              <a:rPr lang="en-US" altLang="zh-CN">
                <a:solidFill>
                  <a:schemeClr val="bg1"/>
                </a:solidFill>
              </a:rPr>
              <a:t>.  IES, </a:t>
            </a:r>
            <a:r>
              <a:rPr lang="zh-CN" altLang="en-US">
                <a:solidFill>
                  <a:schemeClr val="bg1"/>
                </a:solidFill>
              </a:rPr>
              <a:t>装多少灯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endParaRPr lang="en-US" altLang="zh-CN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2. </a:t>
            </a:r>
            <a:r>
              <a:rPr lang="zh-CN" altLang="en-US">
                <a:solidFill>
                  <a:schemeClr val="bg1"/>
                </a:solidFill>
              </a:rPr>
              <a:t>多少</a:t>
            </a:r>
            <a:r>
              <a:rPr lang="en-US" altLang="zh-CN">
                <a:solidFill>
                  <a:schemeClr val="bg1"/>
                </a:solidFill>
              </a:rPr>
              <a:t>LM / W</a:t>
            </a:r>
            <a:endParaRPr lang="zh-CN" altLang="en-US"/>
          </a:p>
          <a:p>
            <a:r>
              <a:rPr lang="en-US" altLang="zh-CN">
                <a:solidFill>
                  <a:schemeClr val="bg1"/>
                </a:solidFill>
              </a:rPr>
              <a:t>3. </a:t>
            </a:r>
            <a:r>
              <a:rPr lang="zh-CN" altLang="en-US">
                <a:solidFill>
                  <a:schemeClr val="bg1"/>
                </a:solidFill>
              </a:rPr>
              <a:t>多少</a:t>
            </a:r>
            <a:r>
              <a:rPr lang="en-US" altLang="zh-CN">
                <a:solidFill>
                  <a:schemeClr val="bg1"/>
                </a:solidFill>
              </a:rPr>
              <a:t>W</a:t>
            </a:r>
            <a:r>
              <a:rPr lang="zh-CN" altLang="en-US">
                <a:solidFill>
                  <a:schemeClr val="bg1"/>
                </a:solidFill>
              </a:rPr>
              <a:t>数</a:t>
            </a:r>
            <a:endParaRPr lang="zh-CN" altLang="en-US"/>
          </a:p>
          <a:p>
            <a:r>
              <a:rPr lang="en-US" altLang="zh-CN">
                <a:solidFill>
                  <a:schemeClr val="bg1"/>
                </a:solidFill>
              </a:rPr>
              <a:t>4.</a:t>
            </a:r>
            <a:r>
              <a:rPr lang="zh-CN" altLang="en-US">
                <a:solidFill>
                  <a:schemeClr val="bg1"/>
                </a:solidFill>
              </a:rPr>
              <a:t>输入电压是多少 </a:t>
            </a:r>
            <a:r>
              <a:rPr lang="en-US" altLang="zh-CN">
                <a:solidFill>
                  <a:schemeClr val="bg1"/>
                </a:solidFill>
              </a:rPr>
              <a:t>voltage</a:t>
            </a:r>
            <a:endParaRPr lang="en-US" altLang="zh-CN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5.</a:t>
            </a:r>
            <a:r>
              <a:rPr lang="zh-CN" altLang="en-US">
                <a:solidFill>
                  <a:schemeClr val="bg1"/>
                </a:solidFill>
              </a:rPr>
              <a:t>色温 </a:t>
            </a:r>
            <a:r>
              <a:rPr lang="en-US" altLang="zh-CN">
                <a:solidFill>
                  <a:schemeClr val="bg1"/>
                </a:solidFill>
              </a:rPr>
              <a:t>5000K</a:t>
            </a:r>
            <a:endParaRPr lang="en-US" altLang="zh-CN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6.SKU</a:t>
            </a:r>
            <a:endParaRPr lang="en-US" altLang="zh-CN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7. LED Chip ( </a:t>
            </a:r>
            <a:r>
              <a:rPr lang="zh-CN" altLang="en-US">
                <a:solidFill>
                  <a:schemeClr val="bg1"/>
                </a:solidFill>
              </a:rPr>
              <a:t>台湾 </a:t>
            </a:r>
            <a:r>
              <a:rPr lang="en-US" altLang="zh-CN">
                <a:solidFill>
                  <a:schemeClr val="bg1"/>
                </a:solidFill>
              </a:rPr>
              <a:t>Chip)</a:t>
            </a:r>
            <a:endParaRPr lang="en-US" altLang="zh-CN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8. </a:t>
            </a:r>
            <a:r>
              <a:rPr lang="zh-CN" altLang="en-US">
                <a:solidFill>
                  <a:schemeClr val="bg1"/>
                </a:solidFill>
              </a:rPr>
              <a:t>认证： </a:t>
            </a:r>
            <a:r>
              <a:rPr lang="en-US" altLang="zh-CN">
                <a:solidFill>
                  <a:schemeClr val="bg1"/>
                </a:solidFill>
              </a:rPr>
              <a:t>ETL DLC Listed</a:t>
            </a:r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 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3855" y="4811395"/>
            <a:ext cx="42354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讲解规格书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网站讲解下产品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目录来讲解下产品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041650" y="79375"/>
            <a:ext cx="55537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solidFill>
                  <a:schemeClr val="bg1"/>
                </a:solidFill>
                <a:latin typeface="方正大魏体简体" panose="02000000000000000000" charset="-122"/>
                <a:ea typeface="方正大魏体简体" panose="02000000000000000000" charset="-122"/>
              </a:rPr>
              <a:t>收款方式</a:t>
            </a:r>
            <a:endParaRPr lang="zh-CN" altLang="en-US" sz="5400" b="1">
              <a:solidFill>
                <a:schemeClr val="bg1"/>
              </a:solidFill>
              <a:latin typeface="方正大魏体简体" panose="02000000000000000000" charset="-122"/>
              <a:ea typeface="方正大魏体简体" panose="02000000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85775" y="2045335"/>
            <a:ext cx="994918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chemeClr val="bg1"/>
                </a:solidFill>
              </a:rPr>
              <a:t>Paypal ( Paypal link )</a:t>
            </a:r>
            <a:endParaRPr lang="en-US" altLang="zh-CN" sz="3600">
              <a:solidFill>
                <a:schemeClr val="bg1"/>
              </a:solidFill>
            </a:endParaRPr>
          </a:p>
          <a:p>
            <a:r>
              <a:rPr lang="zh-CN" altLang="en-US" sz="3600">
                <a:solidFill>
                  <a:schemeClr val="bg1"/>
                </a:solidFill>
              </a:rPr>
              <a:t>信用卡</a:t>
            </a:r>
            <a:endParaRPr lang="zh-CN" altLang="en-US" sz="3600">
              <a:solidFill>
                <a:schemeClr val="bg1"/>
              </a:solidFill>
            </a:endParaRPr>
          </a:p>
          <a:p>
            <a:r>
              <a:rPr lang="en-US" altLang="zh-CN" sz="3600">
                <a:solidFill>
                  <a:schemeClr val="bg1"/>
                </a:solidFill>
              </a:rPr>
              <a:t>Stripe (stripe Link)</a:t>
            </a:r>
            <a:endParaRPr lang="zh-CN" altLang="en-US" sz="3600">
              <a:solidFill>
                <a:schemeClr val="bg1"/>
              </a:solidFill>
            </a:endParaRPr>
          </a:p>
          <a:p>
            <a:endParaRPr lang="zh-CN" altLang="en-US" sz="3600">
              <a:solidFill>
                <a:schemeClr val="bg1"/>
              </a:solidFill>
            </a:endParaRPr>
          </a:p>
          <a:p>
            <a:r>
              <a:rPr lang="zh-CN" altLang="en-US" sz="3600">
                <a:solidFill>
                  <a:schemeClr val="bg1"/>
                </a:solidFill>
              </a:rPr>
              <a:t>做收款链接</a:t>
            </a:r>
            <a:r>
              <a:rPr lang="en-US" altLang="zh-CN" sz="3600">
                <a:solidFill>
                  <a:schemeClr val="bg1"/>
                </a:solidFill>
              </a:rPr>
              <a:t>. Stripe. Paypal</a:t>
            </a:r>
            <a:endParaRPr lang="en-US" altLang="zh-CN" sz="3600">
              <a:solidFill>
                <a:schemeClr val="bg1"/>
              </a:solidFill>
            </a:endParaRPr>
          </a:p>
          <a:p>
            <a:r>
              <a:rPr lang="zh-CN" altLang="en-US" sz="3600">
                <a:solidFill>
                  <a:schemeClr val="bg1"/>
                </a:solidFill>
              </a:rPr>
              <a:t>需要微信电话通知</a:t>
            </a:r>
            <a:r>
              <a:rPr lang="en-US" altLang="zh-CN" sz="3600">
                <a:solidFill>
                  <a:schemeClr val="bg1"/>
                </a:solidFill>
              </a:rPr>
              <a:t>Ellen Hanna Lucy </a:t>
            </a:r>
            <a:endParaRPr lang="en-US" altLang="zh-CN" sz="3600">
              <a:solidFill>
                <a:schemeClr val="bg1"/>
              </a:solidFill>
            </a:endParaRPr>
          </a:p>
          <a:p>
            <a:r>
              <a:rPr lang="zh-CN" altLang="en-US" sz="3600">
                <a:solidFill>
                  <a:schemeClr val="bg1"/>
                </a:solidFill>
              </a:rPr>
              <a:t>做收款链接</a:t>
            </a:r>
            <a:r>
              <a:rPr lang="en-US" altLang="zh-CN" sz="3600">
                <a:solidFill>
                  <a:schemeClr val="bg1"/>
                </a:solidFill>
              </a:rPr>
              <a:t> </a:t>
            </a:r>
            <a:endParaRPr lang="en-US" altLang="zh-CN" sz="3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69010" y="3050540"/>
            <a:ext cx="768604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chemeClr val="bg1"/>
                </a:solidFill>
              </a:rPr>
              <a:t>www.okaybulb.com</a:t>
            </a:r>
            <a:endParaRPr lang="en-US" altLang="zh-CN" sz="4800">
              <a:solidFill>
                <a:schemeClr val="bg1"/>
              </a:solidFill>
            </a:endParaRPr>
          </a:p>
          <a:p>
            <a:r>
              <a:rPr lang="en-US" altLang="zh-CN" sz="4800">
                <a:solidFill>
                  <a:schemeClr val="bg1"/>
                </a:solidFill>
              </a:rPr>
              <a:t>www.okayledlight.com</a:t>
            </a:r>
            <a:endParaRPr lang="en-US" altLang="zh-CN" sz="4800">
              <a:solidFill>
                <a:schemeClr val="bg1"/>
              </a:solidFill>
            </a:endParaRPr>
          </a:p>
          <a:p>
            <a:r>
              <a:rPr lang="en-US" altLang="zh-CN" sz="4800">
                <a:solidFill>
                  <a:schemeClr val="bg1"/>
                </a:solidFill>
              </a:rPr>
              <a:t>www.ecoglxyled.com</a:t>
            </a:r>
            <a:endParaRPr lang="en-US" altLang="zh-CN" sz="480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73935" y="763905"/>
            <a:ext cx="45954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>
                <a:solidFill>
                  <a:schemeClr val="bg1"/>
                </a:solidFill>
              </a:rPr>
              <a:t>B2C </a:t>
            </a:r>
            <a:r>
              <a:rPr lang="zh-CN" altLang="en-US" sz="5400">
                <a:solidFill>
                  <a:schemeClr val="bg1"/>
                </a:solidFill>
              </a:rPr>
              <a:t>零售网站</a:t>
            </a:r>
            <a:endParaRPr lang="zh-CN" altLang="en-US" sz="5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63245" y="1206500"/>
            <a:ext cx="823150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solidFill>
                  <a:schemeClr val="bg1"/>
                </a:solidFill>
              </a:rPr>
              <a:t>https://okaybulb.com/wp-admin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用户名 bbier  密码 bbier168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Py%fKsA6MQ44&amp;m9HE3C(9PKs</a:t>
            </a:r>
            <a:endParaRPr lang="zh-CN" altLang="en-US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https://www.okayledlight.com/wp-admin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okayledlight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Py%fKsA6MQ44&amp;m9HE3C(9PKs</a:t>
            </a:r>
            <a:endParaRPr lang="zh-CN" altLang="en-US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https://www.ecoglxyled.com/wp-admin/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okayledlight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Py%fKsA6MQ44&amp;m9HE3C(9PKs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84680" y="99695"/>
            <a:ext cx="448373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后台登陆</a:t>
            </a:r>
            <a:endParaRPr lang="zh-CN" altLang="en-US" sz="6600" b="1">
              <a:solidFill>
                <a:schemeClr val="bg1"/>
              </a:solidFill>
              <a:latin typeface="汉仪中楷简" panose="02010600000101010101" charset="-122"/>
              <a:ea typeface="汉仪中楷简" panose="0201060000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2169795" y="197485"/>
            <a:ext cx="448373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我们的产品</a:t>
            </a:r>
            <a:endParaRPr lang="en-US" altLang="zh-CN" sz="6600" b="1">
              <a:solidFill>
                <a:schemeClr val="bg1"/>
              </a:solidFill>
              <a:latin typeface="汉仪中楷简" panose="02010600000101010101" charset="-122"/>
              <a:ea typeface="汉仪中楷简" panose="02010600000101010101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935" y="1304290"/>
            <a:ext cx="2578735" cy="53498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013460" y="277495"/>
            <a:ext cx="728599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客户经常下的订单</a:t>
            </a:r>
            <a:endParaRPr lang="zh-CN" altLang="en-US" sz="6600" b="1">
              <a:solidFill>
                <a:schemeClr val="bg1"/>
              </a:solidFill>
              <a:latin typeface="汉仪中楷简" panose="02010600000101010101" charset="-122"/>
              <a:ea typeface="汉仪中楷简" panose="0201060000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47445" y="2152015"/>
            <a:ext cx="56565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olidFill>
                  <a:schemeClr val="bg1"/>
                </a:solidFill>
              </a:rPr>
              <a:t>Excel </a:t>
            </a:r>
            <a:r>
              <a:rPr lang="zh-CN" altLang="en-US" sz="4000">
                <a:solidFill>
                  <a:schemeClr val="bg1"/>
                </a:solidFill>
              </a:rPr>
              <a:t>格式</a:t>
            </a:r>
            <a:endParaRPr lang="zh-CN" altLang="en-US" sz="4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2169795" y="197485"/>
            <a:ext cx="448373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我们的广告</a:t>
            </a:r>
            <a:endParaRPr lang="zh-CN" altLang="en-US" sz="6600" b="1">
              <a:solidFill>
                <a:schemeClr val="bg1"/>
              </a:solidFill>
              <a:latin typeface="汉仪中楷简" panose="02010600000101010101" charset="-122"/>
              <a:ea typeface="汉仪中楷简" panose="0201060000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1625" y="1644650"/>
            <a:ext cx="527875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>
                <a:solidFill>
                  <a:schemeClr val="bg1"/>
                </a:solidFill>
              </a:rPr>
              <a:t>Google </a:t>
            </a:r>
            <a:r>
              <a:rPr lang="zh-CN" altLang="en-US" sz="5400">
                <a:solidFill>
                  <a:schemeClr val="bg1"/>
                </a:solidFill>
              </a:rPr>
              <a:t>广告</a:t>
            </a:r>
            <a:endParaRPr lang="zh-CN" altLang="en-US" sz="5400">
              <a:solidFill>
                <a:schemeClr val="bg1"/>
              </a:solidFill>
            </a:endParaRPr>
          </a:p>
          <a:p>
            <a:r>
              <a:rPr lang="en-US" altLang="zh-CN" sz="5400">
                <a:solidFill>
                  <a:schemeClr val="bg1"/>
                </a:solidFill>
              </a:rPr>
              <a:t>Bing </a:t>
            </a:r>
            <a:r>
              <a:rPr lang="zh-CN" altLang="en-US" sz="5400">
                <a:solidFill>
                  <a:schemeClr val="bg1"/>
                </a:solidFill>
              </a:rPr>
              <a:t>广告</a:t>
            </a:r>
            <a:endParaRPr lang="zh-CN" altLang="en-US" sz="5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2169795" y="197485"/>
            <a:ext cx="448373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我们的仓库</a:t>
            </a:r>
            <a:endParaRPr lang="zh-CN" altLang="en-US" sz="6600" b="1">
              <a:solidFill>
                <a:schemeClr val="bg1"/>
              </a:solidFill>
              <a:latin typeface="汉仪中楷简" panose="02010600000101010101" charset="-122"/>
              <a:ea typeface="汉仪中楷简" panose="0201060000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1625" y="1644650"/>
            <a:ext cx="52787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>
                <a:solidFill>
                  <a:schemeClr val="bg1"/>
                </a:solidFill>
              </a:rPr>
              <a:t>我们的库存</a:t>
            </a:r>
            <a:endParaRPr lang="zh-CN" altLang="en-US" sz="540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1625" y="4776470"/>
            <a:ext cx="781494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204 SW 21st Terrace Ft.Lauderdale,Florida 33312</a:t>
            </a:r>
            <a:endParaRPr lang="zh-CN" altLang="en-US" sz="2000">
              <a:solidFill>
                <a:schemeClr val="bg1"/>
              </a:solidFill>
            </a:endParaRPr>
          </a:p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29990 Technology Drive, Unit 15 Murrieta, CA 92563 USA</a:t>
            </a:r>
            <a:endParaRPr lang="zh-CN" altLang="en-US" sz="2000">
              <a:solidFill>
                <a:schemeClr val="bg1"/>
              </a:solidFill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1625" y="3568700"/>
            <a:ext cx="52787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>
                <a:solidFill>
                  <a:schemeClr val="bg1"/>
                </a:solidFill>
              </a:rPr>
              <a:t>库存地址：</a:t>
            </a:r>
            <a:endParaRPr lang="zh-CN" altLang="en-US" sz="5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743075" y="215265"/>
            <a:ext cx="547116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标准回答 </a:t>
            </a:r>
            <a:r>
              <a:rPr lang="en-US" altLang="zh-CN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A</a:t>
            </a:r>
            <a:endParaRPr lang="en-US" altLang="zh-CN" sz="6600" b="1">
              <a:solidFill>
                <a:schemeClr val="bg1"/>
              </a:solidFill>
              <a:latin typeface="汉仪中楷简" panose="02010600000101010101" charset="-122"/>
              <a:ea typeface="汉仪中楷简" panose="0201060000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3855" y="1404620"/>
            <a:ext cx="8374380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bg1"/>
                </a:solidFill>
              </a:rPr>
              <a:t>★我是美国公司 . </a:t>
            </a:r>
            <a:endParaRPr lang="zh-CN" altLang="en-US" sz="2800" b="1">
              <a:solidFill>
                <a:schemeClr val="bg1"/>
              </a:solidFill>
            </a:endParaRPr>
          </a:p>
          <a:p>
            <a:r>
              <a:rPr lang="zh-CN" altLang="en-US" sz="2800" b="1">
                <a:solidFill>
                  <a:schemeClr val="bg1"/>
                </a:solidFill>
              </a:rPr>
              <a:t>★我是美国人. </a:t>
            </a:r>
            <a:endParaRPr lang="zh-CN" altLang="en-US" sz="2800" b="1">
              <a:solidFill>
                <a:schemeClr val="bg1"/>
              </a:solidFill>
            </a:endParaRPr>
          </a:p>
          <a:p>
            <a:endParaRPr lang="zh-CN" altLang="en-US" sz="2800" b="1">
              <a:solidFill>
                <a:schemeClr val="bg1"/>
              </a:solidFill>
            </a:endParaRPr>
          </a:p>
          <a:p>
            <a:r>
              <a:rPr lang="zh-CN" altLang="en-US" sz="2800" b="1">
                <a:solidFill>
                  <a:schemeClr val="bg1"/>
                </a:solidFill>
              </a:rPr>
              <a:t>★美国仓库. （加州. 佛罗里达）</a:t>
            </a:r>
            <a:endParaRPr lang="zh-CN" altLang="en-US" sz="2800" b="1">
              <a:solidFill>
                <a:schemeClr val="bg1"/>
              </a:solidFill>
            </a:endParaRPr>
          </a:p>
          <a:p>
            <a:endParaRPr lang="zh-CN" altLang="en-US" sz="2800" b="1">
              <a:solidFill>
                <a:schemeClr val="bg1"/>
              </a:solidFill>
            </a:endParaRPr>
          </a:p>
          <a:p>
            <a:r>
              <a:rPr lang="zh-CN" altLang="en-US" sz="2800" b="1">
                <a:solidFill>
                  <a:schemeClr val="bg1"/>
                </a:solidFill>
              </a:rPr>
              <a:t>★客户问折扣：</a:t>
            </a:r>
            <a:endParaRPr lang="zh-CN" altLang="en-US" sz="2800" b="1">
              <a:solidFill>
                <a:schemeClr val="bg1"/>
              </a:solidFill>
            </a:endParaRPr>
          </a:p>
          <a:p>
            <a:r>
              <a:rPr lang="zh-CN" altLang="en-US" sz="2800" b="1">
                <a:solidFill>
                  <a:schemeClr val="bg1"/>
                </a:solidFill>
              </a:rPr>
              <a:t>★有折扣. discount：100usd . </a:t>
            </a:r>
            <a:endParaRPr lang="zh-CN" altLang="en-US" sz="2800" b="1">
              <a:solidFill>
                <a:schemeClr val="bg1"/>
              </a:solidFill>
            </a:endParaRPr>
          </a:p>
          <a:p>
            <a:endParaRPr lang="zh-CN" altLang="en-US" sz="2800" b="1">
              <a:solidFill>
                <a:schemeClr val="bg1"/>
              </a:solidFill>
            </a:endParaRPr>
          </a:p>
          <a:p>
            <a:r>
              <a:rPr lang="zh-CN" altLang="en-US" sz="2800" b="1">
                <a:solidFill>
                  <a:schemeClr val="bg1"/>
                </a:solidFill>
                <a:sym typeface="+mn-ea"/>
              </a:rPr>
              <a:t>客户问库存：</a:t>
            </a:r>
            <a:endParaRPr lang="zh-CN" altLang="en-US" sz="2800" b="1">
              <a:solidFill>
                <a:schemeClr val="bg1"/>
              </a:solidFill>
            </a:endParaRPr>
          </a:p>
          <a:p>
            <a:r>
              <a:rPr lang="zh-CN" altLang="en-US" sz="2800" b="1">
                <a:solidFill>
                  <a:schemeClr val="bg1"/>
                </a:solidFill>
              </a:rPr>
              <a:t>★有库存：3-5days. 交期 从美国仓库发. 5年质保 我们有工厂在中国  现在人在美国（并</a:t>
            </a:r>
            <a:r>
              <a:rPr lang="zh-CN" altLang="en-US" sz="2800" b="1">
                <a:solidFill>
                  <a:schemeClr val="bg1"/>
                </a:solidFill>
              </a:rPr>
              <a:t>提供美国地址）</a:t>
            </a:r>
            <a:endParaRPr lang="zh-CN" altLang="en-US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743075" y="215265"/>
            <a:ext cx="547116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标准回答 </a:t>
            </a:r>
            <a:r>
              <a:rPr lang="en-US" altLang="zh-CN" sz="6600" b="1">
                <a:solidFill>
                  <a:schemeClr val="bg1"/>
                </a:solidFill>
                <a:latin typeface="汉仪中楷简" panose="02010600000101010101" charset="-122"/>
                <a:ea typeface="汉仪中楷简" panose="02010600000101010101" charset="-122"/>
              </a:rPr>
              <a:t>B</a:t>
            </a:r>
            <a:endParaRPr lang="en-US" altLang="zh-CN" sz="6600" b="1">
              <a:solidFill>
                <a:schemeClr val="bg1"/>
              </a:solidFill>
              <a:latin typeface="汉仪中楷简" panose="02010600000101010101" charset="-122"/>
              <a:ea typeface="汉仪中楷简" panose="0201060000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535" y="1322070"/>
            <a:ext cx="837438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bg1"/>
                </a:solidFill>
              </a:rPr>
              <a:t>统一折扣：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5-9</a:t>
            </a:r>
            <a:r>
              <a:rPr lang="en-US" altLang="zh-CN" sz="2800">
                <a:solidFill>
                  <a:schemeClr val="bg1"/>
                </a:solidFill>
              </a:rPr>
              <a:t>pcs</a:t>
            </a:r>
            <a:r>
              <a:rPr lang="zh-CN" altLang="en-US" sz="2800">
                <a:solidFill>
                  <a:schemeClr val="bg1"/>
                </a:solidFill>
              </a:rPr>
              <a:t>：30USD折扣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10-20pcs ：50USD 折扣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21-50pcs</a:t>
            </a:r>
            <a:r>
              <a:rPr lang="zh-CN" altLang="en-US" sz="2800">
                <a:solidFill>
                  <a:schemeClr val="bg1"/>
                </a:solidFill>
              </a:rPr>
              <a:t>： 68USD 折扣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5</a:t>
            </a:r>
            <a:r>
              <a:rPr lang="zh-CN" altLang="en-US" sz="2800">
                <a:solidFill>
                  <a:schemeClr val="bg1"/>
                </a:solidFill>
              </a:rPr>
              <a:t>1-</a:t>
            </a:r>
            <a:r>
              <a:rPr lang="en-US" altLang="zh-CN" sz="2800">
                <a:solidFill>
                  <a:schemeClr val="bg1"/>
                </a:solidFill>
              </a:rPr>
              <a:t>8</a:t>
            </a:r>
            <a:r>
              <a:rPr lang="zh-CN" altLang="en-US" sz="2800">
                <a:solidFill>
                  <a:schemeClr val="bg1"/>
                </a:solidFill>
              </a:rPr>
              <a:t>0： 80usd折扣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81</a:t>
            </a:r>
            <a:r>
              <a:rPr lang="zh-CN" altLang="en-US" sz="2800">
                <a:solidFill>
                  <a:schemeClr val="bg1"/>
                </a:solidFill>
              </a:rPr>
              <a:t>-</a:t>
            </a:r>
            <a:r>
              <a:rPr lang="en-US" altLang="zh-CN" sz="2800">
                <a:solidFill>
                  <a:schemeClr val="bg1"/>
                </a:solidFill>
              </a:rPr>
              <a:t>100</a:t>
            </a:r>
            <a:r>
              <a:rPr lang="zh-CN" altLang="en-US" sz="2800">
                <a:solidFill>
                  <a:schemeClr val="bg1"/>
                </a:solidFill>
              </a:rPr>
              <a:t>：110USD折扣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10</a:t>
            </a:r>
            <a:r>
              <a:rPr lang="zh-CN" altLang="en-US" sz="2800">
                <a:solidFill>
                  <a:schemeClr val="bg1"/>
                </a:solidFill>
              </a:rPr>
              <a:t>1以上</a:t>
            </a:r>
            <a:r>
              <a:rPr lang="zh-CN" altLang="en-US" sz="2800">
                <a:solidFill>
                  <a:schemeClr val="bg1"/>
                </a:solidFill>
              </a:rPr>
              <a:t>：130USD 折扣</a:t>
            </a:r>
            <a:endParaRPr lang="zh-CN" altLang="en-US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  <a:p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97535" y="4589145"/>
            <a:ext cx="794893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列给你的都是标准的折扣， 我们统一说从美国发货，美国仓库 有货，有货，有货。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客户问到折扣： 有折扣。（多多少少要给），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忌语：不能说没有折扣</a:t>
            </a:r>
            <a:r>
              <a:rPr lang="en-US" altLang="zh-CN">
                <a:solidFill>
                  <a:schemeClr val="bg1"/>
                </a:solidFill>
              </a:rPr>
              <a:t>. </a:t>
            </a:r>
            <a:r>
              <a:rPr lang="zh-CN" altLang="en-US">
                <a:solidFill>
                  <a:schemeClr val="bg1"/>
                </a:solidFill>
              </a:rPr>
              <a:t>没有折扣，客户是不愿意下单的</a:t>
            </a:r>
            <a:r>
              <a:rPr lang="en-US" altLang="zh-CN">
                <a:solidFill>
                  <a:schemeClr val="bg1"/>
                </a:solidFill>
              </a:rPr>
              <a:t>.</a:t>
            </a:r>
            <a:endParaRPr lang="en-US" altLang="zh-CN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  <a:sym typeface="+mn-ea"/>
              </a:rPr>
              <a:t>忌语：不能说从中国发货</a:t>
            </a:r>
            <a:endParaRPr lang="zh-CN" altLang="en-US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1368</Words>
  <Application>WPS 演示</Application>
  <PresentationFormat/>
  <Paragraphs>137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Arial Unicode MS</vt:lpstr>
      <vt:lpstr>Calibri</vt:lpstr>
      <vt:lpstr>楷体</vt:lpstr>
      <vt:lpstr>等线</vt:lpstr>
      <vt:lpstr>方正粗楷简体</vt:lpstr>
      <vt:lpstr>方正粗圆简体</vt:lpstr>
      <vt:lpstr>汉仪中楷简</vt:lpstr>
      <vt:lpstr>汉仪夏日体W</vt:lpstr>
      <vt:lpstr>汉仪锐智简</vt:lpstr>
      <vt:lpstr>字体管家棉花糖</vt:lpstr>
      <vt:lpstr>山川星河皆是你</vt:lpstr>
      <vt:lpstr>字体管家润行</vt:lpstr>
      <vt:lpstr>方正大魏体简体</vt:lpstr>
      <vt:lpstr>方正小标宋简体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388A班韦日松（韦小宝）</cp:lastModifiedBy>
  <cp:revision>3</cp:revision>
  <dcterms:created xsi:type="dcterms:W3CDTF">2019-11-13T04:18:49Z</dcterms:created>
  <dcterms:modified xsi:type="dcterms:W3CDTF">2019-11-14T08:26:34Z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