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49" r:id="rId4"/>
    <p:sldId id="298" r:id="rId5"/>
    <p:sldId id="299" r:id="rId7"/>
    <p:sldId id="488" r:id="rId8"/>
    <p:sldId id="422" r:id="rId9"/>
    <p:sldId id="417" r:id="rId10"/>
    <p:sldId id="419" r:id="rId11"/>
    <p:sldId id="420" r:id="rId12"/>
    <p:sldId id="496" r:id="rId13"/>
    <p:sldId id="497" r:id="rId14"/>
    <p:sldId id="507" r:id="rId15"/>
    <p:sldId id="424" r:id="rId16"/>
    <p:sldId id="506" r:id="rId17"/>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Clr>
        <a:srgbClr val="000000"/>
      </a:buClr>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808"/>
        <p:guide orient="horz" pos="233"/>
        <p:guide orient="horz" pos="4132"/>
        <p:guide orient="horz" pos="2160"/>
        <p:guide orient="horz" pos="1068"/>
        <p:guide pos="2876"/>
        <p:guide pos="288"/>
        <p:guide pos="5466"/>
      </p:guideLst>
    </p:cSldViewPr>
  </p:slide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1"/>
          <p:cNvSpPr>
            <a:spLocks noGrp="1"/>
          </p:cNvSpPr>
          <p:nvPr>
            <p:ph type="hdr" sz="quarter"/>
          </p:nvPr>
        </p:nvSpPr>
        <p:spPr>
          <a:xfrm>
            <a:off x="0" y="0"/>
            <a:ext cx="2971800" cy="457200"/>
          </a:xfrm>
          <a:prstGeom prst="rect">
            <a:avLst/>
          </a:prstGeom>
          <a:noFill/>
          <a:ln w="9525">
            <a:noFill/>
          </a:ln>
        </p:spPr>
        <p:txBody>
          <a:bodyPr vert="horz"/>
          <a:p>
            <a:pPr lvl="0"/>
            <a:endParaRPr>
              <a:ea typeface="宋体" panose="02010600030101010101" pitchFamily="2" charset="-122"/>
            </a:endParaRPr>
          </a:p>
        </p:txBody>
      </p:sp>
      <p:sp>
        <p:nvSpPr>
          <p:cNvPr id="3075" name="日期占位符 2"/>
          <p:cNvSpPr>
            <a:spLocks noGrp="1"/>
          </p:cNvSpPr>
          <p:nvPr>
            <p:ph type="dt" idx="1"/>
          </p:nvPr>
        </p:nvSpPr>
        <p:spPr>
          <a:xfrm>
            <a:off x="3884613" y="0"/>
            <a:ext cx="2971800" cy="457200"/>
          </a:xfrm>
          <a:prstGeom prst="rect">
            <a:avLst/>
          </a:prstGeom>
          <a:noFill/>
          <a:ln w="9525">
            <a:noFill/>
          </a:ln>
        </p:spPr>
        <p:txBody>
          <a:bodyPr vert="horz"/>
          <a:p>
            <a:pPr lvl="0"/>
            <a:fld id="{BB962C8B-B14F-4D97-AF65-F5344CB8AC3E}" type="datetime1">
              <a:rPr lang="zh-CN" altLang="en-US" dirty="0">
                <a:ea typeface="宋体" panose="02010600030101010101" pitchFamily="2" charset="-122"/>
              </a:rPr>
            </a:fld>
            <a:endParaRPr lang="zh-CN" altLang="en-US" dirty="0">
              <a:ea typeface="宋体" panose="02010600030101010101" pitchFamily="2" charset="-122"/>
            </a:endParaRPr>
          </a:p>
        </p:txBody>
      </p:sp>
      <p:sp>
        <p:nvSpPr>
          <p:cNvPr id="3076" name="幻灯片图像占位符 3"/>
          <p:cNvSpPr>
            <a:spLocks noGrp="1" noRot="1" noChangeAspect="1"/>
          </p:cNvSpPr>
          <p:nvPr>
            <p:ph type="sldImg" idx="2"/>
          </p:nvPr>
        </p:nvSpPr>
        <p:spPr>
          <a:xfrm>
            <a:off x="1143000" y="685800"/>
            <a:ext cx="4572000" cy="3429000"/>
          </a:xfrm>
          <a:prstGeom prst="rect">
            <a:avLst/>
          </a:prstGeom>
          <a:noFill/>
          <a:ln w="12700">
            <a:noFill/>
          </a:ln>
        </p:spPr>
      </p:sp>
      <p:sp>
        <p:nvSpPr>
          <p:cNvPr id="3077" name="备注占位符 4"/>
          <p:cNvSpPr>
            <a:spLocks noGrp="1" noRot="1" noChangeAspect="1"/>
          </p:cNvSpPr>
          <p:nvPr/>
        </p:nvSpPr>
        <p:spPr>
          <a:xfrm>
            <a:off x="685800" y="4343400"/>
            <a:ext cx="5486400" cy="4114800"/>
          </a:xfrm>
          <a:prstGeom prst="rect">
            <a:avLst/>
          </a:prstGeom>
          <a:noFill/>
          <a:ln w="12700">
            <a:noFill/>
          </a:ln>
        </p:spPr>
        <p:txBody>
          <a:bodyPr vert="horz" anchor="ctr">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页脚占位符 5"/>
          <p:cNvSpPr>
            <a:spLocks noGrp="1"/>
          </p:cNvSpPr>
          <p:nvPr>
            <p:ph type="ftr" sz="quarter" idx="4"/>
          </p:nvPr>
        </p:nvSpPr>
        <p:spPr>
          <a:xfrm>
            <a:off x="0" y="8685213"/>
            <a:ext cx="2971800" cy="457200"/>
          </a:xfrm>
          <a:prstGeom prst="rect">
            <a:avLst/>
          </a:prstGeom>
          <a:noFill/>
          <a:ln w="9525">
            <a:noFill/>
          </a:ln>
        </p:spPr>
        <p:txBody>
          <a:bodyPr vert="horz" anchor="b"/>
          <a:p>
            <a:pPr lvl="0"/>
            <a:endParaRPr>
              <a:ea typeface="宋体" panose="02010600030101010101" pitchFamily="2" charset="-122"/>
            </a:endParaRPr>
          </a:p>
        </p:txBody>
      </p:sp>
      <p:sp>
        <p:nvSpPr>
          <p:cNvPr id="3079" name="灯片编号占位符 6"/>
          <p:cNvSpPr>
            <a:spLocks noGrp="1"/>
          </p:cNvSpPr>
          <p:nvPr>
            <p:ph type="sldNum" sz="quarter" idx="5"/>
          </p:nvPr>
        </p:nvSpPr>
        <p:spPr>
          <a:xfrm>
            <a:off x="3884613" y="8685213"/>
            <a:ext cx="2971800" cy="457200"/>
          </a:xfrm>
          <a:prstGeom prst="rect">
            <a:avLst/>
          </a:prstGeom>
          <a:noFill/>
          <a:ln w="9525">
            <a:noFill/>
          </a:ln>
        </p:spPr>
        <p:txBody>
          <a:bodyPr vert="horz" anchor="b"/>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170" name="幻灯片图像占位符 1"/>
          <p:cNvSpPr>
            <a:spLocks noGrp="1" noRot="1" noChangeAspect="1"/>
          </p:cNvSpPr>
          <p:nvPr>
            <p:ph type="sldImg"/>
          </p:nvPr>
        </p:nvSpPr>
        <p:spPr>
          <a:xfrm>
            <a:off x="0" y="0"/>
            <a:ext cx="19050" cy="1588"/>
          </a:xfrm>
        </p:spPr>
      </p:sp>
      <p:sp>
        <p:nvSpPr>
          <p:cNvPr id="7171"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企业培训的目的为了提高员工的素质和工作能力，最终促进企业的发展。要成功的进行企业员工的培训，关键是要了解员工的学习特性，由于企业员工都是在职成人，具有成人学习的一般特征。因此培训工作者充分掌握成人特有的学习特性对于做好培训工作是大有裨益的。</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3375"/>
            <a:ext cx="2057400" cy="57927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052930" cy="57927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ltLang="en-US"/>
          </a:p>
        </p:txBody>
      </p:sp>
      <p:sp>
        <p:nvSpPr>
          <p:cNvPr id="9" name="灯片编号占位符 8"/>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ltLang="en-US"/>
          </a:p>
        </p:txBody>
      </p:sp>
      <p:sp>
        <p:nvSpPr>
          <p:cNvPr id="5" name="灯片编号占位符 4"/>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ltLang="en-US"/>
          </a:p>
        </p:txBody>
      </p:sp>
      <p:sp>
        <p:nvSpPr>
          <p:cNvPr id="4" name="灯片编号占位符 3"/>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457200" y="333375"/>
            <a:ext cx="8218488" cy="8636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412875"/>
            <a:ext cx="8229600" cy="471328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914400" lvl="0" indent="-914400" algn="l" eaLnBrk="1" latinLnBrk="0" hangingPunct="1">
        <a:lnSpc>
          <a:spcPct val="100000"/>
        </a:lnSpc>
        <a:spcBef>
          <a:spcPct val="0"/>
        </a:spcBef>
        <a:buNone/>
        <a:defRPr sz="4400" b="1" kern="1200">
          <a:solidFill>
            <a:srgbClr val="3399FF"/>
          </a:solidFill>
          <a:latin typeface="+mj-lt"/>
          <a:ea typeface="+mj-ea"/>
          <a:cs typeface="+mj-cs"/>
          <a:sym typeface="Calibri" panose="020F0502020204030204" charset="0"/>
        </a:defRPr>
      </a:lvl1pPr>
    </p:titleStyle>
    <p:bodyStyle>
      <a:lvl1pPr marL="0" lvl="0" indent="0" algn="l" defTabSz="914400" eaLnBrk="1" fontAlgn="base" latinLnBrk="0" hangingPunct="1">
        <a:lnSpc>
          <a:spcPct val="100000"/>
        </a:lnSpc>
        <a:spcBef>
          <a:spcPct val="0"/>
        </a:spcBef>
        <a:spcAft>
          <a:spcPts val="600"/>
        </a:spcAft>
        <a:buNone/>
        <a:defRPr sz="3200" kern="1200">
          <a:solidFill>
            <a:srgbClr val="4C4C4C"/>
          </a:solidFill>
          <a:latin typeface="+mn-lt"/>
          <a:ea typeface="+mn-ea"/>
          <a:cs typeface="+mn-cs"/>
          <a:sym typeface="Calibri" panose="020F0502020204030204" charset="0"/>
        </a:defRPr>
      </a:lvl1pPr>
      <a:lvl2pPr marL="0" lvl="1" indent="0" algn="l" defTabSz="914400" eaLnBrk="1" fontAlgn="base" latinLnBrk="0" hangingPunct="1">
        <a:lnSpc>
          <a:spcPct val="100000"/>
        </a:lnSpc>
        <a:spcBef>
          <a:spcPct val="0"/>
        </a:spcBef>
        <a:spcAft>
          <a:spcPts val="600"/>
        </a:spcAft>
        <a:buNone/>
        <a:defRPr sz="2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2pPr>
      <a:lvl3pPr marL="0" lvl="2" indent="0" algn="l" defTabSz="914400" eaLnBrk="1" fontAlgn="base" latinLnBrk="0" hangingPunct="1">
        <a:lnSpc>
          <a:spcPct val="100000"/>
        </a:lnSpc>
        <a:spcBef>
          <a:spcPct val="0"/>
        </a:spcBef>
        <a:spcAft>
          <a:spcPts val="600"/>
        </a:spcAft>
        <a:buNone/>
        <a:defRPr sz="24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3pPr>
      <a:lvl4pPr marL="0" lvl="3" indent="0" algn="l" defTabSz="914400" eaLnBrk="1" fontAlgn="base" latinLnBrk="0" hangingPunct="1">
        <a:lnSpc>
          <a:spcPct val="100000"/>
        </a:lnSpc>
        <a:spcBef>
          <a:spcPct val="0"/>
        </a:spcBef>
        <a:spcAft>
          <a:spcPts val="600"/>
        </a:spcAft>
        <a:buNone/>
        <a:defRPr sz="20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4pPr>
      <a:lvl5pPr marL="0" lvl="4" indent="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5pPr>
      <a:lvl6pPr marL="2514600" lvl="5"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6pPr>
      <a:lvl7pPr marL="2971800" lvl="6"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7pPr>
      <a:lvl8pPr marL="3429000" lvl="7"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8pPr>
      <a:lvl9pPr marL="3886200" lvl="8"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2050" name="标题 2049"/>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2050"/>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ln>
        </p:spPr>
        <p:txBody>
          <a:bodyPr/>
          <a:lstStyle>
            <a:lvl1pPr>
              <a:defRPr sz="1400">
                <a:ea typeface="宋体" panose="02010600030101010101" pitchFamily="2" charset="-122"/>
              </a:defRPr>
            </a:lvl1pPr>
          </a:lstStyle>
          <a:p>
            <a:pPr lvl="0"/>
            <a:endParaRPr lang="zh-CN" altLang="en-US"/>
          </a:p>
        </p:txBody>
      </p:sp>
      <p:sp>
        <p:nvSpPr>
          <p:cNvPr id="2053" name="页脚占位符 2052"/>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宋体" panose="02010600030101010101" pitchFamily="2" charset="-122"/>
              </a:defRPr>
            </a:lvl1pPr>
          </a:lstStyle>
          <a:p>
            <a:pPr lvl="0"/>
            <a:endParaRPr lang="zh-CN" altLang="en-US"/>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宋体" panose="02010600030101010101" pitchFamily="2" charset="-122"/>
              </a:defRPr>
            </a:lvl1pPr>
          </a:lstStyle>
          <a:p>
            <a:pPr lvl="0"/>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5123" name="标题 1"/>
          <p:cNvSpPr>
            <a:spLocks noGrp="1"/>
          </p:cNvSpPr>
          <p:nvPr>
            <p:ph type="title"/>
          </p:nvPr>
        </p:nvSpPr>
        <p:spPr>
          <a:xfrm>
            <a:off x="457200" y="333375"/>
            <a:ext cx="8218488" cy="790575"/>
          </a:xfrm>
        </p:spPr>
        <p:txBody>
          <a:bodyPr vert="horz" anchor="ctr">
            <a:normAutofit/>
          </a:bodyPr>
          <a:p>
            <a:pPr algn="l">
              <a:buSzPct val="25000"/>
            </a:pPr>
            <a:r>
              <a:rPr lang="zh-CN" altLang="en-US" sz="4000" b="0" kern="1200" dirty="0">
                <a:latin typeface="微软雅黑" panose="020B0503020204020204" pitchFamily="2" charset="-122"/>
                <a:ea typeface="微软雅黑" panose="020B0503020204020204" pitchFamily="2" charset="-122"/>
                <a:sym typeface="Calibri" panose="020F0502020204030204" charset="0"/>
              </a:rPr>
              <a:t>培训目录 </a:t>
            </a:r>
            <a:r>
              <a:rPr lang="en-US" altLang="zh-CN" sz="2800" b="0" kern="1200" dirty="0">
                <a:solidFill>
                  <a:srgbClr val="4C4C4C"/>
                </a:solidFill>
                <a:latin typeface="微软雅黑" panose="020B0503020204020204" pitchFamily="2" charset="-122"/>
                <a:ea typeface="微软雅黑" panose="020B0503020204020204" pitchFamily="2" charset="-122"/>
                <a:sym typeface="Calibri" panose="020F0502020204030204" charset="0"/>
              </a:rPr>
              <a:t>CONTENTS</a:t>
            </a:r>
            <a:endParaRPr lang="zh-CN" altLang="en-US" sz="4400" kern="1200" dirty="0">
              <a:latin typeface="微软雅黑" panose="020B0503020204020204" pitchFamily="2" charset="-122"/>
              <a:ea typeface="微软雅黑" panose="020B0503020204020204" pitchFamily="2" charset="-122"/>
              <a:sym typeface="Calibri" panose="020F0502020204030204" charset="0"/>
            </a:endParaRPr>
          </a:p>
        </p:txBody>
      </p:sp>
      <p:grpSp>
        <p:nvGrpSpPr>
          <p:cNvPr id="5124" name="组合 5123"/>
          <p:cNvGrpSpPr/>
          <p:nvPr/>
        </p:nvGrpSpPr>
        <p:grpSpPr>
          <a:xfrm>
            <a:off x="1187450" y="1555750"/>
            <a:ext cx="5976938" cy="720726"/>
            <a:chOff x="0" y="0"/>
            <a:chExt cx="5976664" cy="720001"/>
          </a:xfrm>
        </p:grpSpPr>
        <p:sp>
          <p:nvSpPr>
            <p:cNvPr id="5125" name="TextBox 9"/>
            <p:cNvSpPr/>
            <p:nvPr/>
          </p:nvSpPr>
          <p:spPr>
            <a:xfrm>
              <a:off x="1368152" y="72350"/>
              <a:ext cx="4608512"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基本认知：产品的基础知识</a:t>
              </a:r>
              <a:endParaRPr lang="zh-CN" altLang="en-US" dirty="0">
                <a:ea typeface="宋体" panose="02010600030101010101" pitchFamily="2" charset="-122"/>
              </a:endParaRPr>
            </a:p>
          </p:txBody>
        </p:sp>
        <p:pic>
          <p:nvPicPr>
            <p:cNvPr id="5126" name="图片 5"/>
            <p:cNvPicPr>
              <a:picLocks noChangeAspect="1"/>
            </p:cNvPicPr>
            <p:nvPr/>
          </p:nvPicPr>
          <p:blipFill>
            <a:blip r:embed="rId1"/>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27" name="直接连接符 15"/>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28" name="组合 5127"/>
          <p:cNvGrpSpPr/>
          <p:nvPr/>
        </p:nvGrpSpPr>
        <p:grpSpPr>
          <a:xfrm>
            <a:off x="1187450" y="2528888"/>
            <a:ext cx="6264275" cy="719138"/>
            <a:chOff x="0" y="0"/>
            <a:chExt cx="6264696" cy="720001"/>
          </a:xfrm>
        </p:grpSpPr>
        <p:sp>
          <p:nvSpPr>
            <p:cNvPr id="5129" name="TextBox 10"/>
            <p:cNvSpPr/>
            <p:nvPr/>
          </p:nvSpPr>
          <p:spPr>
            <a:xfrm>
              <a:off x="1368152" y="36240"/>
              <a:ext cx="4896544"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分解结构：产品的组装</a:t>
              </a:r>
              <a:endParaRPr lang="zh-CN" altLang="en-US" dirty="0">
                <a:ea typeface="宋体" panose="02010600030101010101" pitchFamily="2" charset="-122"/>
              </a:endParaRPr>
            </a:p>
          </p:txBody>
        </p:sp>
        <p:pic>
          <p:nvPicPr>
            <p:cNvPr id="5130" name="图片 6"/>
            <p:cNvPicPr>
              <a:picLocks noChangeAspect="1"/>
            </p:cNvPicPr>
            <p:nvPr/>
          </p:nvPicPr>
          <p:blipFill>
            <a:blip r:embed="rId2"/>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1" name="直接连接符 16"/>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32" name="组合 5131"/>
          <p:cNvGrpSpPr/>
          <p:nvPr/>
        </p:nvGrpSpPr>
        <p:grpSpPr>
          <a:xfrm>
            <a:off x="1187450" y="3500438"/>
            <a:ext cx="6985000" cy="720726"/>
            <a:chOff x="0" y="0"/>
            <a:chExt cx="6984775" cy="720001"/>
          </a:xfrm>
        </p:grpSpPr>
        <p:sp>
          <p:nvSpPr>
            <p:cNvPr id="5133" name="TextBox 11"/>
            <p:cNvSpPr/>
            <p:nvPr/>
          </p:nvSpPr>
          <p:spPr>
            <a:xfrm>
              <a:off x="1368151" y="72138"/>
              <a:ext cx="5616624"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工艺流程：工序的组装作业</a:t>
              </a:r>
              <a:endParaRPr lang="zh-CN" altLang="en-US" dirty="0">
                <a:ea typeface="宋体" panose="02010600030101010101" pitchFamily="2" charset="-122"/>
              </a:endParaRPr>
            </a:p>
          </p:txBody>
        </p:sp>
        <p:pic>
          <p:nvPicPr>
            <p:cNvPr id="5134" name="图片 3"/>
            <p:cNvPicPr>
              <a:picLocks noChangeAspect="1"/>
            </p:cNvPicPr>
            <p:nvPr/>
          </p:nvPicPr>
          <p:blipFill>
            <a:blip r:embed="rId3"/>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5" name="直接连接符 17"/>
            <p:cNvSpPr/>
            <p:nvPr/>
          </p:nvSpPr>
          <p:spPr>
            <a:xfrm>
              <a:off x="1224135" y="720000"/>
              <a:ext cx="4752528" cy="1"/>
            </a:xfrm>
            <a:prstGeom prst="line">
              <a:avLst/>
            </a:prstGeom>
            <a:ln w="28575" cap="flat" cmpd="sng">
              <a:solidFill>
                <a:srgbClr val="D1E751"/>
              </a:solidFill>
              <a:prstDash val="sysDash"/>
              <a:headEnd type="none" w="med" len="med"/>
              <a:tailEnd type="none" w="med" len="med"/>
            </a:ln>
          </p:spPr>
        </p:sp>
      </p:grpSp>
      <p:grpSp>
        <p:nvGrpSpPr>
          <p:cNvPr id="5136" name="组合 5135"/>
          <p:cNvGrpSpPr/>
          <p:nvPr/>
        </p:nvGrpSpPr>
        <p:grpSpPr>
          <a:xfrm>
            <a:off x="1187450" y="4473575"/>
            <a:ext cx="6696075" cy="719139"/>
            <a:chOff x="0" y="0"/>
            <a:chExt cx="6696744" cy="720001"/>
          </a:xfrm>
        </p:grpSpPr>
        <p:sp>
          <p:nvSpPr>
            <p:cNvPr id="5137" name="TextBox 12"/>
            <p:cNvSpPr/>
            <p:nvPr/>
          </p:nvSpPr>
          <p:spPr>
            <a:xfrm>
              <a:off x="1368152" y="36028"/>
              <a:ext cx="5328592"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注意事项：制程中出现的问题</a:t>
              </a:r>
              <a:endParaRPr lang="zh-CN" altLang="en-US" dirty="0">
                <a:ea typeface="宋体" panose="02010600030101010101" pitchFamily="2" charset="-122"/>
              </a:endParaRPr>
            </a:p>
          </p:txBody>
        </p:sp>
        <p:pic>
          <p:nvPicPr>
            <p:cNvPr id="5138" name="图片 8"/>
            <p:cNvPicPr>
              <a:picLocks noChangeAspect="1"/>
            </p:cNvPicPr>
            <p:nvPr/>
          </p:nvPicPr>
          <p:blipFill>
            <a:blip r:embed="rId4"/>
            <a:stretch>
              <a:fillRect/>
            </a:stretch>
          </p:blipFill>
          <p:spPr>
            <a:xfrm>
              <a:off x="0" y="0"/>
              <a:ext cx="1013066"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9" name="直接连接符 18"/>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40" name="组合 5139"/>
          <p:cNvGrpSpPr/>
          <p:nvPr/>
        </p:nvGrpSpPr>
        <p:grpSpPr>
          <a:xfrm>
            <a:off x="1191895" y="5445125"/>
            <a:ext cx="6192838" cy="720726"/>
            <a:chOff x="0" y="0"/>
            <a:chExt cx="6192688" cy="720001"/>
          </a:xfrm>
        </p:grpSpPr>
        <p:sp>
          <p:nvSpPr>
            <p:cNvPr id="5141" name="TextBox 13"/>
            <p:cNvSpPr/>
            <p:nvPr/>
          </p:nvSpPr>
          <p:spPr>
            <a:xfrm>
              <a:off x="1368152" y="71928"/>
              <a:ext cx="4824536"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成品出货：包装工序事项</a:t>
              </a:r>
              <a:endParaRPr lang="en-US" altLang="zh-CN"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142" name="图片 7"/>
            <p:cNvPicPr>
              <a:picLocks noChangeAspect="1"/>
            </p:cNvPicPr>
            <p:nvPr/>
          </p:nvPicPr>
          <p:blipFill>
            <a:blip r:embed="rId5"/>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43" name="直接连接符 19"/>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sp>
        <p:nvSpPr>
          <p:cNvPr id="5144" name="直接连接符​​ 29"/>
          <p:cNvSpPr/>
          <p:nvPr/>
        </p:nvSpPr>
        <p:spPr>
          <a:xfrm flipH="1">
            <a:off x="577850" y="1196975"/>
            <a:ext cx="7988300" cy="0"/>
          </a:xfrm>
          <a:prstGeom prst="line">
            <a:avLst/>
          </a:prstGeom>
          <a:ln w="9525" cap="flat" cmpd="sng">
            <a:solidFill>
              <a:srgbClr val="A5A5A5"/>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filter="fade">
                                      <p:cBhvr>
                                        <p:cTn id="7" dur="500"/>
                                        <p:tgtEl>
                                          <p:spTgt spid="5124"/>
                                        </p:tgtEl>
                                      </p:cBhvr>
                                    </p:animEffect>
                                    <p:anim calcmode="lin" valueType="num">
                                      <p:cBhvr>
                                        <p:cTn id="8" dur="500" fill="hold"/>
                                        <p:tgtEl>
                                          <p:spTgt spid="5124"/>
                                        </p:tgtEl>
                                        <p:attrNameLst>
                                          <p:attrName>ppt_x</p:attrName>
                                        </p:attrNameLst>
                                      </p:cBhvr>
                                      <p:tavLst>
                                        <p:tav tm="0">
                                          <p:val>
                                            <p:strVal val="#ppt_x"/>
                                          </p:val>
                                        </p:tav>
                                        <p:tav tm="100000">
                                          <p:val>
                                            <p:strVal val="#ppt_x"/>
                                          </p:val>
                                        </p:tav>
                                      </p:tavLst>
                                    </p:anim>
                                    <p:anim calcmode="lin" valueType="num">
                                      <p:cBhvr>
                                        <p:cTn id="9" dur="5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8"/>
                                        </p:tgtEl>
                                        <p:attrNameLst>
                                          <p:attrName>style.visibility</p:attrName>
                                        </p:attrNameLst>
                                      </p:cBhvr>
                                      <p:to>
                                        <p:strVal val="visible"/>
                                      </p:to>
                                    </p:set>
                                    <p:animEffect filter="fade">
                                      <p:cBhvr>
                                        <p:cTn id="14" dur="500"/>
                                        <p:tgtEl>
                                          <p:spTgt spid="5128"/>
                                        </p:tgtEl>
                                      </p:cBhvr>
                                    </p:animEffect>
                                    <p:anim calcmode="lin" valueType="num">
                                      <p:cBhvr>
                                        <p:cTn id="15" dur="500" fill="hold"/>
                                        <p:tgtEl>
                                          <p:spTgt spid="5128"/>
                                        </p:tgtEl>
                                        <p:attrNameLst>
                                          <p:attrName>ppt_x</p:attrName>
                                        </p:attrNameLst>
                                      </p:cBhvr>
                                      <p:tavLst>
                                        <p:tav tm="0">
                                          <p:val>
                                            <p:strVal val="#ppt_x"/>
                                          </p:val>
                                        </p:tav>
                                        <p:tav tm="100000">
                                          <p:val>
                                            <p:strVal val="#ppt_x"/>
                                          </p:val>
                                        </p:tav>
                                      </p:tavLst>
                                    </p:anim>
                                    <p:anim calcmode="lin" valueType="num">
                                      <p:cBhvr>
                                        <p:cTn id="16" dur="5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32"/>
                                        </p:tgtEl>
                                        <p:attrNameLst>
                                          <p:attrName>style.visibility</p:attrName>
                                        </p:attrNameLst>
                                      </p:cBhvr>
                                      <p:to>
                                        <p:strVal val="visible"/>
                                      </p:to>
                                    </p:set>
                                    <p:animEffect filter="fade">
                                      <p:cBhvr>
                                        <p:cTn id="21" dur="500"/>
                                        <p:tgtEl>
                                          <p:spTgt spid="5132"/>
                                        </p:tgtEl>
                                      </p:cBhvr>
                                    </p:animEffect>
                                    <p:anim calcmode="lin" valueType="num">
                                      <p:cBhvr>
                                        <p:cTn id="22" dur="500" fill="hold"/>
                                        <p:tgtEl>
                                          <p:spTgt spid="5132"/>
                                        </p:tgtEl>
                                        <p:attrNameLst>
                                          <p:attrName>ppt_x</p:attrName>
                                        </p:attrNameLst>
                                      </p:cBhvr>
                                      <p:tavLst>
                                        <p:tav tm="0">
                                          <p:val>
                                            <p:strVal val="#ppt_x"/>
                                          </p:val>
                                        </p:tav>
                                        <p:tav tm="100000">
                                          <p:val>
                                            <p:strVal val="#ppt_x"/>
                                          </p:val>
                                        </p:tav>
                                      </p:tavLst>
                                    </p:anim>
                                    <p:anim calcmode="lin" valueType="num">
                                      <p:cBhvr>
                                        <p:cTn id="23" dur="5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6"/>
                                        </p:tgtEl>
                                        <p:attrNameLst>
                                          <p:attrName>style.visibility</p:attrName>
                                        </p:attrNameLst>
                                      </p:cBhvr>
                                      <p:to>
                                        <p:strVal val="visible"/>
                                      </p:to>
                                    </p:set>
                                    <p:animEffect filter="fade">
                                      <p:cBhvr>
                                        <p:cTn id="28" dur="500"/>
                                        <p:tgtEl>
                                          <p:spTgt spid="5136"/>
                                        </p:tgtEl>
                                      </p:cBhvr>
                                    </p:animEffect>
                                    <p:anim calcmode="lin" valueType="num">
                                      <p:cBhvr>
                                        <p:cTn id="29" dur="500" fill="hold"/>
                                        <p:tgtEl>
                                          <p:spTgt spid="5136"/>
                                        </p:tgtEl>
                                        <p:attrNameLst>
                                          <p:attrName>ppt_x</p:attrName>
                                        </p:attrNameLst>
                                      </p:cBhvr>
                                      <p:tavLst>
                                        <p:tav tm="0">
                                          <p:val>
                                            <p:strVal val="#ppt_x"/>
                                          </p:val>
                                        </p:tav>
                                        <p:tav tm="100000">
                                          <p:val>
                                            <p:strVal val="#ppt_x"/>
                                          </p:val>
                                        </p:tav>
                                      </p:tavLst>
                                    </p:anim>
                                    <p:anim calcmode="lin" valueType="num">
                                      <p:cBhvr>
                                        <p:cTn id="30" dur="5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40"/>
                                        </p:tgtEl>
                                        <p:attrNameLst>
                                          <p:attrName>style.visibility</p:attrName>
                                        </p:attrNameLst>
                                      </p:cBhvr>
                                      <p:to>
                                        <p:strVal val="visible"/>
                                      </p:to>
                                    </p:set>
                                    <p:animEffect filter="fade">
                                      <p:cBhvr>
                                        <p:cTn id="35" dur="500"/>
                                        <p:tgtEl>
                                          <p:spTgt spid="5140"/>
                                        </p:tgtEl>
                                      </p:cBhvr>
                                    </p:animEffect>
                                    <p:anim calcmode="lin" valueType="num">
                                      <p:cBhvr>
                                        <p:cTn id="36" dur="500" fill="hold"/>
                                        <p:tgtEl>
                                          <p:spTgt spid="5140"/>
                                        </p:tgtEl>
                                        <p:attrNameLst>
                                          <p:attrName>ppt_x</p:attrName>
                                        </p:attrNameLst>
                                      </p:cBhvr>
                                      <p:tavLst>
                                        <p:tav tm="0">
                                          <p:val>
                                            <p:strVal val="#ppt_x"/>
                                          </p:val>
                                        </p:tav>
                                        <p:tav tm="100000">
                                          <p:val>
                                            <p:strVal val="#ppt_x"/>
                                          </p:val>
                                        </p:tav>
                                      </p:tavLst>
                                    </p:anim>
                                    <p:anim calcmode="lin" valueType="num">
                                      <p:cBhvr>
                                        <p:cTn id="37" dur="500" fill="hold"/>
                                        <p:tgtEl>
                                          <p:spTgt spid="5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注意事项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4825365" cy="600075"/>
          </a:xfrm>
        </p:spPr>
        <p:txBody>
          <a:bodyPr vert="horz">
            <a:normAutofit fontScale="80000"/>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76835" y="650240"/>
            <a:ext cx="8874125" cy="5688965"/>
          </a:xfrm>
          <a:prstGeom prst="rect">
            <a:avLst/>
          </a:prstGeom>
          <a:noFill/>
        </p:spPr>
        <p:txBody>
          <a:bodyPr wrap="square" rtlCol="0">
            <a:spAutoFit/>
          </a:bodyPr>
          <a:p>
            <a:pPr>
              <a:lnSpc>
                <a:spcPct val="130000"/>
              </a:lnSpc>
            </a:pPr>
            <a:r>
              <a:rPr lang="en-US" altLang="zh-CN" sz="2800" dirty="0">
                <a:ea typeface="微软雅黑" panose="020B0503020204020204" pitchFamily="2" charset="-122"/>
                <a:sym typeface="+mn-ea"/>
              </a:rPr>
              <a:t>1</a:t>
            </a:r>
            <a:r>
              <a:rPr lang="zh-CN" altLang="en-US" sz="2800" dirty="0">
                <a:ea typeface="微软雅黑" panose="020B0503020204020204" pitchFamily="2" charset="-122"/>
                <a:sym typeface="+mn-ea"/>
              </a:rPr>
              <a:t>、</a:t>
            </a:r>
            <a:r>
              <a:rPr lang="en-US" altLang="zh-CN" sz="2800" dirty="0">
                <a:ea typeface="微软雅黑" panose="020B0503020204020204" pitchFamily="2" charset="-122"/>
                <a:sym typeface="+mn-ea"/>
              </a:rPr>
              <a:t>PCB</a:t>
            </a:r>
            <a:r>
              <a:rPr lang="zh-CN" altLang="en-US" sz="2800" dirty="0">
                <a:ea typeface="微软雅黑" panose="020B0503020204020204" pitchFamily="2" charset="-122"/>
                <a:sym typeface="+mn-ea"/>
              </a:rPr>
              <a:t>在测试时应注意电压段测试，</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检查灯珠是否有损坏</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如有损坏需更换</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后方可组装生产</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如果不清楚电压段的</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情况下，可从低往高调，特殊电压测</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试时应向拉长或主管询问，不可擅自</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测试。</a:t>
            </a:r>
            <a:endParaRPr lang="zh-CN" altLang="en-US" sz="2800" dirty="0">
              <a:latin typeface="Arial" panose="020B0604020202020204" pitchFamily="34" charset="0"/>
              <a:ea typeface="微软雅黑" panose="020B0503020204020204" pitchFamily="2" charset="-122"/>
            </a:endParaRPr>
          </a:p>
          <a:p>
            <a:pPr>
              <a:lnSpc>
                <a:spcPct val="130000"/>
              </a:lnSpc>
            </a:pPr>
            <a:r>
              <a:rPr lang="en-US" altLang="zh-CN" sz="2800" dirty="0">
                <a:ea typeface="微软雅黑" panose="020B0503020204020204" pitchFamily="2" charset="-122"/>
                <a:sym typeface="+mn-ea"/>
              </a:rPr>
              <a:t>2</a:t>
            </a:r>
            <a:r>
              <a:rPr lang="zh-CN" altLang="en-US" sz="2800" dirty="0">
                <a:ea typeface="微软雅黑" panose="020B0503020204020204" pitchFamily="2" charset="-122"/>
                <a:sym typeface="+mn-ea"/>
              </a:rPr>
              <a:t>、在调功率和测试电源时</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应根据电源的类型用指定的电压测试</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明纬电源</a:t>
            </a:r>
            <a:r>
              <a:rPr lang="en-US" altLang="zh-CN" sz="2800" dirty="0">
                <a:ea typeface="微软雅黑" panose="020B0503020204020204" pitchFamily="2" charset="-122"/>
                <a:sym typeface="+mn-ea"/>
              </a:rPr>
              <a:t>220V,</a:t>
            </a:r>
            <a:r>
              <a:rPr lang="zh-CN" altLang="en-US" sz="2800" dirty="0">
                <a:ea typeface="微软雅黑" panose="020B0503020204020204" pitchFamily="2" charset="-122"/>
                <a:sym typeface="+mn-ea"/>
              </a:rPr>
              <a:t>玉米灯花园灯</a:t>
            </a:r>
            <a:r>
              <a:rPr lang="en-US" altLang="zh-CN" sz="2800" dirty="0">
                <a:ea typeface="微软雅黑" panose="020B0503020204020204" pitchFamily="2" charset="-122"/>
                <a:sym typeface="+mn-ea"/>
              </a:rPr>
              <a:t>110V</a:t>
            </a:r>
            <a:r>
              <a:rPr lang="zh-CN" altLang="en-US" sz="2800" dirty="0">
                <a:ea typeface="微软雅黑" panose="020B0503020204020204" pitchFamily="2" charset="-122"/>
                <a:sym typeface="+mn-ea"/>
              </a:rPr>
              <a:t>，风扇电源测试正负极不可接反，压铸倒花园灯需特别注意特殊电压</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特殊电压测试时应向拉长或主管询问，不可擅自测试。</a:t>
            </a:r>
            <a:endParaRPr lang="zh-CN" altLang="en-US" sz="2800" dirty="0">
              <a:ea typeface="微软雅黑" panose="020B0503020204020204" pitchFamily="2" charset="-122"/>
              <a:sym typeface="+mn-ea"/>
            </a:endParaRPr>
          </a:p>
        </p:txBody>
      </p:sp>
      <p:pic>
        <p:nvPicPr>
          <p:cNvPr id="3" name="图片 2"/>
          <p:cNvPicPr>
            <a:picLocks noChangeAspect="1"/>
          </p:cNvPicPr>
          <p:nvPr/>
        </p:nvPicPr>
        <p:blipFill>
          <a:blip r:embed="rId1"/>
          <a:stretch>
            <a:fillRect/>
          </a:stretch>
        </p:blipFill>
        <p:spPr>
          <a:xfrm>
            <a:off x="6066155" y="882015"/>
            <a:ext cx="2752090" cy="31508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97155"/>
            <a:ext cx="8218488" cy="790575"/>
          </a:xfrm>
        </p:spPr>
        <p:txBody>
          <a:bodyPr vert="horz" anchor="ctr">
            <a:noAutofit/>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注意事项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414463"/>
            <a:ext cx="8218488" cy="4751387"/>
          </a:xfrm>
        </p:spPr>
        <p:txBody>
          <a:bodyPr vert="horz">
            <a:normAutofit/>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177800" y="1546860"/>
            <a:ext cx="7995920" cy="2968625"/>
          </a:xfrm>
          <a:prstGeom prst="rect">
            <a:avLst/>
          </a:prstGeom>
          <a:noFill/>
        </p:spPr>
        <p:txBody>
          <a:bodyPr wrap="square" rtlCol="0" anchor="t">
            <a:spAutoFit/>
          </a:bodyPr>
          <a:p>
            <a:pPr>
              <a:lnSpc>
                <a:spcPct val="130000"/>
              </a:lnSpc>
            </a:pPr>
            <a:r>
              <a:rPr lang="zh-CN" altLang="en-US" sz="2400" dirty="0">
                <a:latin typeface="Arial" panose="020B0604020202020204" pitchFamily="34" charset="0"/>
                <a:ea typeface="微软雅黑" panose="020B0503020204020204" pitchFamily="2" charset="-122"/>
              </a:rPr>
              <a:t>发现灯体倾斜，</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latin typeface="Arial" panose="020B0604020202020204" pitchFamily="34" charset="0"/>
                <a:ea typeface="微软雅黑" panose="020B0503020204020204" pitchFamily="2" charset="-122"/>
              </a:rPr>
              <a:t>不可直接焊接</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latin typeface="Arial" panose="020B0604020202020204" pitchFamily="34" charset="0"/>
                <a:ea typeface="微软雅黑" panose="020B0503020204020204" pitchFamily="2" charset="-122"/>
              </a:rPr>
              <a:t>底板</a:t>
            </a:r>
            <a:r>
              <a:rPr lang="en-US" altLang="zh-CN" sz="2400" dirty="0">
                <a:latin typeface="Arial" panose="020B0604020202020204" pitchFamily="34" charset="0"/>
                <a:ea typeface="微软雅黑" panose="020B0503020204020204" pitchFamily="2" charset="-122"/>
              </a:rPr>
              <a:t>.</a:t>
            </a:r>
            <a:r>
              <a:rPr lang="zh-CN" altLang="en-US" sz="2400" dirty="0">
                <a:latin typeface="Arial" panose="020B0604020202020204" pitchFamily="34" charset="0"/>
                <a:ea typeface="微软雅黑" panose="020B0503020204020204" pitchFamily="2" charset="-122"/>
              </a:rPr>
              <a:t>必须调整</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latin typeface="Arial" panose="020B0604020202020204" pitchFamily="34" charset="0"/>
                <a:ea typeface="微软雅黑" panose="020B0503020204020204" pitchFamily="2" charset="-122"/>
              </a:rPr>
              <a:t>后方可焊接</a:t>
            </a:r>
            <a:endParaRPr lang="zh-CN" altLang="en-US" sz="2400" dirty="0">
              <a:latin typeface="Arial" panose="020B0604020202020204" pitchFamily="34" charset="0"/>
              <a:ea typeface="微软雅黑" panose="020B0503020204020204" pitchFamily="2" charset="-122"/>
            </a:endParaRPr>
          </a:p>
          <a:p>
            <a:pPr>
              <a:lnSpc>
                <a:spcPct val="130000"/>
              </a:lnSpc>
            </a:pPr>
            <a:endParaRPr lang="zh-CN" altLang="en-US" sz="2400" dirty="0">
              <a:latin typeface="Arial" panose="020B0604020202020204" pitchFamily="34" charset="0"/>
              <a:ea typeface="微软雅黑" panose="020B0503020204020204" pitchFamily="2" charset="-122"/>
            </a:endParaRPr>
          </a:p>
          <a:p>
            <a:pPr>
              <a:lnSpc>
                <a:spcPct val="130000"/>
              </a:lnSpc>
            </a:pPr>
            <a:endParaRPr lang="zh-CN" altLang="en-US" sz="2400" dirty="0">
              <a:ea typeface="微软雅黑" panose="020B0503020204020204" pitchFamily="2" charset="-122"/>
              <a:sym typeface="+mn-ea"/>
            </a:endParaRPr>
          </a:p>
        </p:txBody>
      </p:sp>
      <p:pic>
        <p:nvPicPr>
          <p:cNvPr id="4" name="图片 3"/>
          <p:cNvPicPr>
            <a:picLocks noChangeAspect="1"/>
          </p:cNvPicPr>
          <p:nvPr/>
        </p:nvPicPr>
        <p:blipFill>
          <a:blip r:embed="rId1"/>
          <a:stretch>
            <a:fillRect/>
          </a:stretch>
        </p:blipFill>
        <p:spPr>
          <a:xfrm>
            <a:off x="3411855" y="1571625"/>
            <a:ext cx="2533650" cy="37807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Autofit/>
          </a:bodyPr>
          <a:p>
            <a:pPr algn="l">
              <a:buSzPct val="25000"/>
            </a:pPr>
            <a:r>
              <a:rPr lang="zh-CN" altLang="en-US" sz="6000">
                <a:latin typeface="微软雅黑" panose="020B0503020204020204" pitchFamily="2" charset="-122"/>
                <a:ea typeface="微软雅黑" panose="020B0503020204020204" pitchFamily="2" charset="-122"/>
                <a:sym typeface="Calibri" panose="020F0502020204030204" charset="0"/>
              </a:rPr>
              <a:t>特别注意事项</a:t>
            </a:r>
            <a:endParaRPr lang="zh-CN" altLang="en-US" sz="60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7432040" cy="600075"/>
          </a:xfrm>
        </p:spPr>
        <p:txBody>
          <a:bodyPr vert="horz">
            <a:normAutofit fontScale="80000"/>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 </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3" name="图片 2"/>
          <p:cNvPicPr>
            <a:picLocks noChangeAspect="1"/>
          </p:cNvPicPr>
          <p:nvPr/>
        </p:nvPicPr>
        <p:blipFill>
          <a:blip r:embed="rId1"/>
          <a:stretch>
            <a:fillRect/>
          </a:stretch>
        </p:blipFill>
        <p:spPr>
          <a:xfrm>
            <a:off x="886460" y="4757420"/>
            <a:ext cx="3209290" cy="1971675"/>
          </a:xfrm>
          <a:prstGeom prst="rect">
            <a:avLst/>
          </a:prstGeom>
        </p:spPr>
      </p:pic>
      <p:pic>
        <p:nvPicPr>
          <p:cNvPr id="4" name="图片 3"/>
          <p:cNvPicPr>
            <a:picLocks noChangeAspect="1"/>
          </p:cNvPicPr>
          <p:nvPr/>
        </p:nvPicPr>
        <p:blipFill>
          <a:blip r:embed="rId2"/>
          <a:stretch>
            <a:fillRect/>
          </a:stretch>
        </p:blipFill>
        <p:spPr>
          <a:xfrm>
            <a:off x="887095" y="2776220"/>
            <a:ext cx="3208020" cy="1981200"/>
          </a:xfrm>
          <a:prstGeom prst="rect">
            <a:avLst/>
          </a:prstGeom>
        </p:spPr>
      </p:pic>
      <p:pic>
        <p:nvPicPr>
          <p:cNvPr id="5" name="图片 4" descr="DD50CEE86B5CFF5150AE4BC0A3D21DEE"/>
          <p:cNvPicPr>
            <a:picLocks noChangeAspect="1"/>
          </p:cNvPicPr>
          <p:nvPr/>
        </p:nvPicPr>
        <p:blipFill>
          <a:blip r:embed="rId3"/>
          <a:stretch>
            <a:fillRect/>
          </a:stretch>
        </p:blipFill>
        <p:spPr>
          <a:xfrm>
            <a:off x="4806950" y="504825"/>
            <a:ext cx="4107180" cy="6235700"/>
          </a:xfrm>
          <a:prstGeom prst="rect">
            <a:avLst/>
          </a:prstGeom>
        </p:spPr>
      </p:pic>
      <p:sp>
        <p:nvSpPr>
          <p:cNvPr id="2" name="文本框 1"/>
          <p:cNvSpPr txBox="1"/>
          <p:nvPr/>
        </p:nvSpPr>
        <p:spPr>
          <a:xfrm>
            <a:off x="74930" y="1163955"/>
            <a:ext cx="4754880" cy="1198880"/>
          </a:xfrm>
          <a:prstGeom prst="rect">
            <a:avLst/>
          </a:prstGeom>
          <a:noFill/>
        </p:spPr>
        <p:txBody>
          <a:bodyPr wrap="none" rtlCol="0" anchor="t">
            <a:spAutoFit/>
          </a:bodyPr>
          <a:p>
            <a:r>
              <a:rPr lang="zh-CN" altLang="en-US" sz="3600">
                <a:solidFill>
                  <a:srgbClr val="FF0000"/>
                </a:solidFill>
                <a:effectLst>
                  <a:outerShdw blurRad="38100" dist="19050" dir="2700000" algn="tl" rotWithShape="0">
                    <a:schemeClr val="dk1">
                      <a:alpha val="40000"/>
                    </a:schemeClr>
                  </a:outerShdw>
                </a:effectLst>
                <a:sym typeface="+mn-ea"/>
              </a:rPr>
              <a:t>未接电源的产品</a:t>
            </a:r>
            <a:endParaRPr lang="zh-CN" altLang="en-US" sz="3600">
              <a:solidFill>
                <a:srgbClr val="FF0000"/>
              </a:solidFill>
              <a:effectLst>
                <a:outerShdw blurRad="38100" dist="19050" dir="2700000" algn="tl" rotWithShape="0">
                  <a:schemeClr val="dk1">
                    <a:alpha val="40000"/>
                  </a:schemeClr>
                </a:outerShdw>
              </a:effectLst>
              <a:sym typeface="+mn-ea"/>
            </a:endParaRPr>
          </a:p>
          <a:p>
            <a:r>
              <a:rPr lang="zh-CN" altLang="en-US" sz="3600">
                <a:solidFill>
                  <a:srgbClr val="FF0000"/>
                </a:solidFill>
                <a:effectLst>
                  <a:outerShdw blurRad="38100" dist="19050" dir="2700000" algn="tl" rotWithShape="0">
                    <a:schemeClr val="dk1">
                      <a:alpha val="40000"/>
                    </a:schemeClr>
                  </a:outerShdw>
                </a:effectLst>
                <a:sym typeface="+mn-ea"/>
              </a:rPr>
              <a:t>不可插上灯座直接测试</a:t>
            </a:r>
            <a:endParaRPr lang="zh-CN" altLang="en-US" sz="3600">
              <a:solidFill>
                <a:srgbClr val="FF0000"/>
              </a:solidFill>
              <a:effectLst>
                <a:outerShdw blurRad="38100" dist="19050" dir="2700000" algn="tl" rotWithShape="0">
                  <a:schemeClr val="dk1">
                    <a:alpha val="40000"/>
                  </a:schemeClr>
                </a:outerShdw>
              </a:effectLst>
              <a:sym typeface="+mn-ea"/>
            </a:endParaRPr>
          </a:p>
        </p:txBody>
      </p:sp>
      <p:sp>
        <p:nvSpPr>
          <p:cNvPr id="6" name="文本框 5"/>
          <p:cNvSpPr txBox="1"/>
          <p:nvPr/>
        </p:nvSpPr>
        <p:spPr>
          <a:xfrm>
            <a:off x="1007745" y="4249420"/>
            <a:ext cx="2573020" cy="768350"/>
          </a:xfrm>
          <a:prstGeom prst="rect">
            <a:avLst/>
          </a:prstGeom>
          <a:noFill/>
        </p:spPr>
        <p:txBody>
          <a:bodyPr wrap="none" rtlCol="0" anchor="t">
            <a:spAutoFit/>
          </a:bodyPr>
          <a:p>
            <a:r>
              <a:rPr lang="zh-CN" altLang="en-US" sz="4400">
                <a:solidFill>
                  <a:srgbClr val="FF0000"/>
                </a:solidFill>
              </a:rPr>
              <a:t>明纬 电源</a:t>
            </a:r>
            <a:endParaRPr lang="zh-CN" altLang="en-US" sz="44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46355"/>
            <a:ext cx="8218488" cy="790575"/>
          </a:xfrm>
        </p:spPr>
        <p:txBody>
          <a:bodyPr vert="horz" anchor="ctr">
            <a:noAutofit/>
          </a:bodyPr>
          <a:p>
            <a:pPr algn="l">
              <a:buSzPct val="25000"/>
            </a:pPr>
            <a:r>
              <a:rPr lang="zh-CN" altLang="en-US" sz="4800" dirty="0">
                <a:latin typeface="微软雅黑" panose="020B0503020204020204" pitchFamily="2" charset="-122"/>
                <a:ea typeface="微软雅黑" panose="020B0503020204020204" pitchFamily="2" charset="-122"/>
                <a:sym typeface="微软雅黑" panose="020B0503020204020204" pitchFamily="2" charset="-122"/>
              </a:rPr>
              <a:t>包装工序事项</a:t>
            </a:r>
            <a:endParaRPr lang="zh-CN" altLang="en-US" sz="4800" kern="12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96" name="内容占位符 2"/>
          <p:cNvSpPr>
            <a:spLocks noGrp="1"/>
          </p:cNvSpPr>
          <p:nvPr>
            <p:ph idx="1"/>
          </p:nvPr>
        </p:nvSpPr>
        <p:spPr>
          <a:xfrm>
            <a:off x="457200" y="1414463"/>
            <a:ext cx="8218488" cy="4751387"/>
          </a:xfrm>
        </p:spPr>
        <p:txBody>
          <a:bodyPr vert="horz">
            <a:normAutofit/>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2636520" y="3533775"/>
            <a:ext cx="3080385" cy="3335655"/>
          </a:xfrm>
          <a:prstGeom prst="rect">
            <a:avLst/>
          </a:prstGeom>
        </p:spPr>
      </p:pic>
      <p:pic>
        <p:nvPicPr>
          <p:cNvPr id="3" name="图片 2"/>
          <p:cNvPicPr>
            <a:picLocks noChangeAspect="1"/>
          </p:cNvPicPr>
          <p:nvPr/>
        </p:nvPicPr>
        <p:blipFill>
          <a:blip r:embed="rId2"/>
          <a:stretch>
            <a:fillRect/>
          </a:stretch>
        </p:blipFill>
        <p:spPr>
          <a:xfrm>
            <a:off x="5716270" y="3533775"/>
            <a:ext cx="3460750" cy="3335655"/>
          </a:xfrm>
          <a:prstGeom prst="rect">
            <a:avLst/>
          </a:prstGeom>
        </p:spPr>
      </p:pic>
      <p:pic>
        <p:nvPicPr>
          <p:cNvPr id="4" name="图片 3"/>
          <p:cNvPicPr>
            <a:picLocks noChangeAspect="1"/>
          </p:cNvPicPr>
          <p:nvPr/>
        </p:nvPicPr>
        <p:blipFill>
          <a:blip r:embed="rId3"/>
          <a:stretch>
            <a:fillRect/>
          </a:stretch>
        </p:blipFill>
        <p:spPr>
          <a:xfrm>
            <a:off x="26670" y="3533775"/>
            <a:ext cx="2609850" cy="3335020"/>
          </a:xfrm>
          <a:prstGeom prst="rect">
            <a:avLst/>
          </a:prstGeom>
        </p:spPr>
      </p:pic>
      <p:pic>
        <p:nvPicPr>
          <p:cNvPr id="5" name="图片 4"/>
          <p:cNvPicPr>
            <a:picLocks noChangeAspect="1"/>
          </p:cNvPicPr>
          <p:nvPr/>
        </p:nvPicPr>
        <p:blipFill>
          <a:blip r:embed="rId4"/>
          <a:stretch>
            <a:fillRect/>
          </a:stretch>
        </p:blipFill>
        <p:spPr>
          <a:xfrm>
            <a:off x="26670" y="1228725"/>
            <a:ext cx="3855720" cy="2305050"/>
          </a:xfrm>
          <a:prstGeom prst="rect">
            <a:avLst/>
          </a:prstGeom>
        </p:spPr>
      </p:pic>
      <p:pic>
        <p:nvPicPr>
          <p:cNvPr id="22532" name="图片 10248"/>
          <p:cNvPicPr>
            <a:picLocks noChangeAspect="1"/>
          </p:cNvPicPr>
          <p:nvPr/>
        </p:nvPicPr>
        <p:blipFill>
          <a:blip r:embed="rId5"/>
          <a:stretch>
            <a:fillRect/>
          </a:stretch>
        </p:blipFill>
        <p:spPr>
          <a:xfrm>
            <a:off x="4087495" y="927100"/>
            <a:ext cx="1264920" cy="2606675"/>
          </a:xfrm>
          <a:prstGeom prst="rect">
            <a:avLst/>
          </a:prstGeom>
          <a:noFill/>
          <a:ln w="9525">
            <a:noFill/>
          </a:ln>
        </p:spPr>
      </p:pic>
      <p:sp>
        <p:nvSpPr>
          <p:cNvPr id="7" name="文本框 6"/>
          <p:cNvSpPr txBox="1"/>
          <p:nvPr/>
        </p:nvSpPr>
        <p:spPr>
          <a:xfrm>
            <a:off x="5539105" y="635000"/>
            <a:ext cx="3693160" cy="2861310"/>
          </a:xfrm>
          <a:prstGeom prst="rect">
            <a:avLst/>
          </a:prstGeom>
          <a:noFill/>
        </p:spPr>
        <p:txBody>
          <a:bodyPr wrap="square" rtlCol="0">
            <a:spAutoFit/>
          </a:bodyPr>
          <a:p>
            <a:r>
              <a:rPr lang="zh-CN" altLang="zh-CN" sz="3600">
                <a:solidFill>
                  <a:srgbClr val="FF0000"/>
                </a:solidFill>
              </a:rPr>
              <a:t>外置电源和内置电源的包材可共用，包装区别：外置电源多了一个电源包材</a:t>
            </a:r>
            <a:endParaRPr lang="zh-CN" altLang="zh-CN" sz="36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pic>
        <p:nvPicPr>
          <p:cNvPr id="6147" name="图片 5"/>
          <p:cNvPicPr>
            <a:picLocks noChangeAspect="1"/>
          </p:cNvPicPr>
          <p:nvPr/>
        </p:nvPicPr>
        <p:blipFill>
          <a:blip r:embed="rId1"/>
          <a:srcRect t="16968" b="9955"/>
          <a:stretch>
            <a:fillRect/>
          </a:stretch>
        </p:blipFill>
        <p:spPr>
          <a:xfrm>
            <a:off x="83185" y="455295"/>
            <a:ext cx="9185275" cy="6741160"/>
          </a:xfrm>
          <a:prstGeom prst="rect">
            <a:avLst/>
          </a:prstGeom>
          <a:noFill/>
          <a:ln w="9525">
            <a:noFill/>
          </a:ln>
        </p:spPr>
      </p:pic>
      <p:sp>
        <p:nvSpPr>
          <p:cNvPr id="6148" name="Rectangle 3"/>
          <p:cNvSpPr>
            <a:spLocks noGrp="1"/>
          </p:cNvSpPr>
          <p:nvPr>
            <p:ph type="body" idx="1"/>
          </p:nvPr>
        </p:nvSpPr>
        <p:spPr>
          <a:xfrm>
            <a:off x="-600075" y="-19050"/>
            <a:ext cx="9001760" cy="791845"/>
          </a:xfrm>
        </p:spPr>
        <p:txBody>
          <a:bodyPr vert="horz">
            <a:normAutofit fontScale="90000"/>
          </a:bodyPr>
          <a:p>
            <a:pPr indent="-341630" algn="l" defTabSz="914400">
              <a:buSzPct val="25000"/>
            </a:pP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    128MM</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大款玉米灯（</a:t>
            </a: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80-240W</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a:t>
            </a:r>
            <a:endPar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endParaRPr>
          </a:p>
        </p:txBody>
      </p:sp>
      <p:sp>
        <p:nvSpPr>
          <p:cNvPr id="6149" name="圆角矩形 3"/>
          <p:cNvSpPr/>
          <p:nvPr/>
        </p:nvSpPr>
        <p:spPr>
          <a:xfrm>
            <a:off x="194310" y="974090"/>
            <a:ext cx="1358900" cy="874395"/>
          </a:xfrm>
          <a:prstGeom prst="roundRect">
            <a:avLst>
              <a:gd name="adj" fmla="val 8319"/>
            </a:avLst>
          </a:prstGeom>
          <a:solidFill>
            <a:srgbClr val="D1E751"/>
          </a:solidFill>
          <a:ln w="38100" cap="flat" cmpd="sng">
            <a:solidFill>
              <a:srgbClr val="FFFFFF"/>
            </a:solidFill>
            <a:prstDash val="solid"/>
            <a:headEnd type="none" w="med" len="med"/>
            <a:tailEnd type="none" w="med" len="med"/>
          </a:ln>
        </p:spPr>
        <p:txBody>
          <a:bodyPr anchor="ctr"/>
          <a:p>
            <a:pPr algn="ctr"/>
            <a:r>
              <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rPr>
              <a:t>成品</a:t>
            </a:r>
            <a:endPar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pic>
        <p:nvPicPr>
          <p:cNvPr id="22532" name="图片 10248"/>
          <p:cNvPicPr>
            <a:picLocks noChangeAspect="1"/>
          </p:cNvPicPr>
          <p:nvPr/>
        </p:nvPicPr>
        <p:blipFill>
          <a:blip r:embed="rId2"/>
          <a:stretch>
            <a:fillRect/>
          </a:stretch>
        </p:blipFill>
        <p:spPr>
          <a:xfrm>
            <a:off x="2620010" y="1708785"/>
            <a:ext cx="2564765" cy="5283835"/>
          </a:xfrm>
          <a:prstGeom prst="rect">
            <a:avLst/>
          </a:prstGeom>
          <a:noFill/>
          <a:ln w="9525">
            <a:noFill/>
          </a:ln>
        </p:spPr>
      </p:pic>
      <p:sp>
        <p:nvSpPr>
          <p:cNvPr id="3" name="文本框 2"/>
          <p:cNvSpPr txBox="1"/>
          <p:nvPr/>
        </p:nvSpPr>
        <p:spPr>
          <a:xfrm>
            <a:off x="2860040" y="1092200"/>
            <a:ext cx="2081530" cy="460375"/>
          </a:xfrm>
          <a:prstGeom prst="rect">
            <a:avLst/>
          </a:prstGeom>
          <a:noFill/>
        </p:spPr>
        <p:txBody>
          <a:bodyPr wrap="square" rtlCol="0" anchor="t">
            <a:spAutoFit/>
          </a:bodyPr>
          <a:p>
            <a:r>
              <a:rPr lang="en-US" altLang="zh-CN" sz="2400" b="1">
                <a:solidFill>
                  <a:srgbClr val="3399FF"/>
                </a:solidFill>
                <a:latin typeface="微软雅黑" panose="020B0503020204020204" pitchFamily="2" charset="-122"/>
                <a:ea typeface="微软雅黑" panose="020B0503020204020204" pitchFamily="2" charset="-122"/>
                <a:sym typeface="Calibri" panose="020F0502020204030204" charset="0"/>
              </a:rPr>
              <a:t> </a:t>
            </a:r>
            <a:r>
              <a:rPr lang="zh-CN" altLang="en-US" sz="2400" b="1">
                <a:solidFill>
                  <a:srgbClr val="3399FF"/>
                </a:solidFill>
                <a:latin typeface="微软雅黑" panose="020B0503020204020204" pitchFamily="2" charset="-122"/>
                <a:ea typeface="微软雅黑" panose="020B0503020204020204" pitchFamily="2" charset="-122"/>
                <a:sym typeface="Calibri" panose="020F0502020204030204" charset="0"/>
              </a:rPr>
              <a:t>内置电源款</a:t>
            </a:r>
            <a:endParaRPr lang="zh-CN" altLang="en-US" sz="2400" b="1">
              <a:solidFill>
                <a:srgbClr val="3399FF"/>
              </a:solidFill>
              <a:latin typeface="微软雅黑" panose="020B0503020204020204" pitchFamily="2" charset="-122"/>
              <a:ea typeface="微软雅黑" panose="020B0503020204020204" pitchFamily="2" charset="-122"/>
              <a:sym typeface="Calibri" panose="020F0502020204030204" charset="0"/>
            </a:endParaRPr>
          </a:p>
        </p:txBody>
      </p:sp>
      <p:sp>
        <p:nvSpPr>
          <p:cNvPr id="4" name="文本框 3"/>
          <p:cNvSpPr txBox="1"/>
          <p:nvPr/>
        </p:nvSpPr>
        <p:spPr>
          <a:xfrm>
            <a:off x="6170930" y="805180"/>
            <a:ext cx="2066925" cy="521970"/>
          </a:xfrm>
          <a:prstGeom prst="rect">
            <a:avLst/>
          </a:prstGeom>
          <a:noFill/>
        </p:spPr>
        <p:txBody>
          <a:bodyPr wrap="none" rtlCol="0" anchor="t">
            <a:spAutoFit/>
          </a:bodyPr>
          <a:p>
            <a:r>
              <a:rPr lang="en-US" altLang="zh-CN" sz="2800" b="1">
                <a:solidFill>
                  <a:srgbClr val="3399FF"/>
                </a:solidFill>
                <a:latin typeface="微软雅黑" panose="020B0503020204020204" pitchFamily="2" charset="-122"/>
                <a:ea typeface="微软雅黑" panose="020B0503020204020204" pitchFamily="2" charset="-122"/>
                <a:sym typeface="Calibri" panose="020F0502020204030204" charset="0"/>
              </a:rPr>
              <a:t> </a:t>
            </a:r>
            <a:r>
              <a:rPr lang="zh-CN" altLang="en-US" sz="2800" b="1">
                <a:solidFill>
                  <a:srgbClr val="3399FF"/>
                </a:solidFill>
                <a:latin typeface="微软雅黑" panose="020B0503020204020204" pitchFamily="2" charset="-122"/>
                <a:ea typeface="微软雅黑" panose="020B0503020204020204" pitchFamily="2" charset="-122"/>
                <a:sym typeface="Calibri" panose="020F0502020204030204" charset="0"/>
              </a:rPr>
              <a:t>外置电源款</a:t>
            </a:r>
            <a:endParaRPr lang="zh-CN" altLang="en-US" sz="2800" b="1">
              <a:solidFill>
                <a:srgbClr val="3399FF"/>
              </a:solidFill>
              <a:latin typeface="微软雅黑" panose="020B0503020204020204" pitchFamily="2" charset="-122"/>
              <a:ea typeface="微软雅黑" panose="020B0503020204020204" pitchFamily="2" charset="-122"/>
              <a:sym typeface="Calibri" panose="020F0502020204030204" charset="0"/>
            </a:endParaRPr>
          </a:p>
        </p:txBody>
      </p:sp>
      <p:pic>
        <p:nvPicPr>
          <p:cNvPr id="5" name="图片 4" descr="DD50CEE86B5CFF5150AE4BC0A3D21DEE"/>
          <p:cNvPicPr>
            <a:picLocks noChangeAspect="1"/>
          </p:cNvPicPr>
          <p:nvPr/>
        </p:nvPicPr>
        <p:blipFill>
          <a:blip r:embed="rId3"/>
          <a:stretch>
            <a:fillRect/>
          </a:stretch>
        </p:blipFill>
        <p:spPr>
          <a:xfrm>
            <a:off x="5256530" y="1326515"/>
            <a:ext cx="4039870" cy="56661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8">
                                            <p:txEl>
                                              <p:charRg st="0" end="14"/>
                                            </p:txEl>
                                          </p:spTgt>
                                        </p:tgtEl>
                                        <p:attrNameLst>
                                          <p:attrName>style.visibility</p:attrName>
                                        </p:attrNameLst>
                                      </p:cBhvr>
                                      <p:to>
                                        <p:strVal val="visible"/>
                                      </p:to>
                                    </p:set>
                                    <p:anim calcmode="lin" valueType="num">
                                      <p:cBhvr>
                                        <p:cTn id="7" dur="200" fill="hold"/>
                                        <p:tgtEl>
                                          <p:spTgt spid="6148">
                                            <p:txEl>
                                              <p:charRg st="0" end="14"/>
                                            </p:txEl>
                                          </p:spTgt>
                                        </p:tgtEl>
                                        <p:attrNameLst>
                                          <p:attrName>ppt_x</p:attrName>
                                        </p:attrNameLst>
                                      </p:cBhvr>
                                      <p:tavLst>
                                        <p:tav tm="0">
                                          <p:val>
                                            <p:strVal val="1+#ppt_w/2"/>
                                          </p:val>
                                        </p:tav>
                                        <p:tav tm="100000">
                                          <p:val>
                                            <p:strVal val="#ppt_x"/>
                                          </p:val>
                                        </p:tav>
                                      </p:tavLst>
                                    </p:anim>
                                    <p:anim calcmode="lin" valueType="num">
                                      <p:cBhvr>
                                        <p:cTn id="8" dur="200" fill="hold"/>
                                        <p:tgtEl>
                                          <p:spTgt spid="6148">
                                            <p:txEl>
                                              <p:charRg st="0" end="1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200" fill="hold"/>
                                        <p:tgtEl>
                                          <p:spTgt spid="6149"/>
                                        </p:tgtEl>
                                        <p:attrNameLst>
                                          <p:attrName>ppt_x</p:attrName>
                                        </p:attrNameLst>
                                      </p:cBhvr>
                                      <p:tavLst>
                                        <p:tav tm="0">
                                          <p:val>
                                            <p:strVal val="0-#ppt_w/2"/>
                                          </p:val>
                                        </p:tav>
                                        <p:tav tm="100000">
                                          <p:val>
                                            <p:strVal val="#ppt_x"/>
                                          </p:val>
                                        </p:tav>
                                      </p:tavLst>
                                    </p:anim>
                                    <p:anim calcmode="lin" valueType="num">
                                      <p:cBhvr>
                                        <p:cTn id="12" dur="2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build="p"/>
      <p:bldP spid="614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98425"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085" y="625475"/>
            <a:ext cx="6412865" cy="634365"/>
          </a:xfrm>
        </p:spPr>
        <p:txBody>
          <a:bodyPr vert="horz">
            <a:normAutofit fontScale="70000"/>
          </a:bodyPr>
          <a:p>
            <a:pPr indent="-341630" algn="l" defTabSz="914400">
              <a:buSzPct val="25000"/>
            </a:pP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半成品（灯珠</a:t>
            </a: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a:t>
            </a:r>
            <a:r>
              <a:rPr lang="en-US" altLang="zh-CN" sz="3200">
                <a:latin typeface="微软雅黑" panose="020B0503020204020204" pitchFamily="2" charset="-122"/>
                <a:ea typeface="微软雅黑" panose="020B0503020204020204" pitchFamily="2" charset="-122"/>
                <a:sym typeface="Calibri" panose="020F0502020204030204" charset="0"/>
              </a:rPr>
              <a:t>14PCS</a:t>
            </a:r>
            <a:r>
              <a:rPr lang="zh-CN" altLang="en-US" sz="3200">
                <a:latin typeface="微软雅黑" panose="020B0503020204020204" pitchFamily="2" charset="-122"/>
                <a:ea typeface="微软雅黑" panose="020B0503020204020204" pitchFamily="2" charset="-122"/>
                <a:sym typeface="Calibri" panose="020F0502020204030204" charset="0"/>
              </a:rPr>
              <a:t>，导热垫</a:t>
            </a:r>
            <a:r>
              <a:rPr lang="en-US" altLang="zh-CN" sz="3200">
                <a:latin typeface="微软雅黑" panose="020B0503020204020204" pitchFamily="2" charset="-122"/>
                <a:ea typeface="微软雅黑" panose="020B0503020204020204" pitchFamily="2" charset="-122"/>
                <a:sym typeface="Calibri" panose="020F0502020204030204" charset="0"/>
              </a:rPr>
              <a:t>14PCS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3" name="图片 2"/>
          <p:cNvPicPr>
            <a:picLocks noChangeAspect="1"/>
          </p:cNvPicPr>
          <p:nvPr/>
        </p:nvPicPr>
        <p:blipFill>
          <a:blip r:embed="rId1"/>
          <a:stretch>
            <a:fillRect/>
          </a:stretch>
        </p:blipFill>
        <p:spPr>
          <a:xfrm>
            <a:off x="3072765" y="3037840"/>
            <a:ext cx="2276475" cy="2409825"/>
          </a:xfrm>
          <a:prstGeom prst="rect">
            <a:avLst/>
          </a:prstGeom>
        </p:spPr>
      </p:pic>
      <p:pic>
        <p:nvPicPr>
          <p:cNvPr id="4" name="图片 3"/>
          <p:cNvPicPr>
            <a:picLocks noChangeAspect="1"/>
          </p:cNvPicPr>
          <p:nvPr/>
        </p:nvPicPr>
        <p:blipFill>
          <a:blip r:embed="rId2"/>
          <a:stretch>
            <a:fillRect/>
          </a:stretch>
        </p:blipFill>
        <p:spPr>
          <a:xfrm>
            <a:off x="7094220" y="1949450"/>
            <a:ext cx="2066925" cy="4935220"/>
          </a:xfrm>
          <a:prstGeom prst="rect">
            <a:avLst/>
          </a:prstGeom>
        </p:spPr>
      </p:pic>
      <p:sp>
        <p:nvSpPr>
          <p:cNvPr id="7" name="文本框 6"/>
          <p:cNvSpPr txBox="1"/>
          <p:nvPr/>
        </p:nvSpPr>
        <p:spPr>
          <a:xfrm>
            <a:off x="7293610" y="1522730"/>
            <a:ext cx="1561465" cy="368300"/>
          </a:xfrm>
          <a:prstGeom prst="rect">
            <a:avLst/>
          </a:prstGeom>
          <a:noFill/>
        </p:spPr>
        <p:txBody>
          <a:bodyPr wrap="none" rtlCol="0" anchor="t">
            <a:spAutoFit/>
          </a:bodyPr>
          <a:p>
            <a:r>
              <a:rPr lang="zh-CN" altLang="en-US">
                <a:solidFill>
                  <a:srgbClr val="FF0000"/>
                </a:solidFill>
                <a:latin typeface="+mj-lt"/>
                <a:ea typeface="+mj-lt"/>
                <a:cs typeface="+mj-lt"/>
                <a:sym typeface="+mn-ea"/>
              </a:rPr>
              <a:t>导热垫</a:t>
            </a:r>
            <a:r>
              <a:rPr lang="en-US" altLang="zh-CN">
                <a:solidFill>
                  <a:srgbClr val="FF0000"/>
                </a:solidFill>
                <a:latin typeface="+mj-lt"/>
                <a:ea typeface="+mj-lt"/>
                <a:cs typeface="+mj-lt"/>
                <a:sym typeface="+mn-ea"/>
              </a:rPr>
              <a:t>14PCS</a:t>
            </a:r>
            <a:endParaRPr lang="zh-CN" altLang="en-US"/>
          </a:p>
        </p:txBody>
      </p:sp>
      <p:pic>
        <p:nvPicPr>
          <p:cNvPr id="12" name="图片 11"/>
          <p:cNvPicPr>
            <a:picLocks noChangeAspect="1"/>
          </p:cNvPicPr>
          <p:nvPr/>
        </p:nvPicPr>
        <p:blipFill>
          <a:blip r:embed="rId3"/>
          <a:stretch>
            <a:fillRect/>
          </a:stretch>
        </p:blipFill>
        <p:spPr>
          <a:xfrm>
            <a:off x="5424170" y="1948815"/>
            <a:ext cx="1670050" cy="4935855"/>
          </a:xfrm>
          <a:prstGeom prst="rect">
            <a:avLst/>
          </a:prstGeom>
        </p:spPr>
      </p:pic>
      <p:sp>
        <p:nvSpPr>
          <p:cNvPr id="13" name="文本框 12"/>
          <p:cNvSpPr txBox="1"/>
          <p:nvPr/>
        </p:nvSpPr>
        <p:spPr>
          <a:xfrm>
            <a:off x="4997450" y="1522730"/>
            <a:ext cx="2018665" cy="368300"/>
          </a:xfrm>
          <a:prstGeom prst="rect">
            <a:avLst/>
          </a:prstGeom>
          <a:noFill/>
        </p:spPr>
        <p:txBody>
          <a:bodyPr wrap="none" rtlCol="0" anchor="t">
            <a:spAutoFit/>
          </a:bodyPr>
          <a:p>
            <a:r>
              <a:rPr lang="zh-CN">
                <a:solidFill>
                  <a:srgbClr val="FF0000"/>
                </a:solidFill>
                <a:latin typeface="+mj-lt"/>
                <a:ea typeface="+mj-lt"/>
                <a:cs typeface="+mj-lt"/>
                <a:sym typeface="+mn-ea"/>
              </a:rPr>
              <a:t>半成品灯板</a:t>
            </a:r>
            <a:r>
              <a:rPr lang="en-US" altLang="zh-CN">
                <a:solidFill>
                  <a:srgbClr val="FF0000"/>
                </a:solidFill>
                <a:latin typeface="+mj-lt"/>
                <a:ea typeface="+mj-lt"/>
                <a:cs typeface="+mj-lt"/>
                <a:sym typeface="+mn-ea"/>
              </a:rPr>
              <a:t>14PCS</a:t>
            </a:r>
            <a:endParaRPr lang="zh-CN" altLang="en-US"/>
          </a:p>
        </p:txBody>
      </p:sp>
      <p:pic>
        <p:nvPicPr>
          <p:cNvPr id="14" name="图片 13"/>
          <p:cNvPicPr>
            <a:picLocks noChangeAspect="1"/>
          </p:cNvPicPr>
          <p:nvPr/>
        </p:nvPicPr>
        <p:blipFill>
          <a:blip r:embed="rId4"/>
          <a:stretch>
            <a:fillRect/>
          </a:stretch>
        </p:blipFill>
        <p:spPr>
          <a:xfrm>
            <a:off x="26670" y="1016635"/>
            <a:ext cx="3114040" cy="2866390"/>
          </a:xfrm>
          <a:prstGeom prst="rect">
            <a:avLst/>
          </a:prstGeom>
        </p:spPr>
      </p:pic>
      <p:sp>
        <p:nvSpPr>
          <p:cNvPr id="15" name="文本框 14"/>
          <p:cNvSpPr txBox="1"/>
          <p:nvPr/>
        </p:nvSpPr>
        <p:spPr>
          <a:xfrm>
            <a:off x="26035" y="3531870"/>
            <a:ext cx="1198880" cy="368300"/>
          </a:xfrm>
          <a:prstGeom prst="rect">
            <a:avLst/>
          </a:prstGeom>
          <a:noFill/>
        </p:spPr>
        <p:txBody>
          <a:bodyPr wrap="none" rtlCol="0" anchor="t">
            <a:spAutoFit/>
          </a:bodyPr>
          <a:p>
            <a:r>
              <a:rPr lang="zh-CN">
                <a:solidFill>
                  <a:srgbClr val="FF0000"/>
                </a:solidFill>
                <a:latin typeface="+mj-lt"/>
                <a:ea typeface="+mj-lt"/>
                <a:cs typeface="+mj-lt"/>
                <a:sym typeface="+mn-ea"/>
              </a:rPr>
              <a:t>底板</a:t>
            </a:r>
            <a:r>
              <a:rPr lang="en-US" altLang="zh-CN">
                <a:solidFill>
                  <a:srgbClr val="FF0000"/>
                </a:solidFill>
                <a:latin typeface="+mj-lt"/>
                <a:ea typeface="+mj-lt"/>
                <a:cs typeface="+mj-lt"/>
                <a:sym typeface="+mn-ea"/>
              </a:rPr>
              <a:t>1PCS</a:t>
            </a:r>
            <a:endParaRPr lang="zh-CN" altLang="en-US"/>
          </a:p>
        </p:txBody>
      </p:sp>
      <p:pic>
        <p:nvPicPr>
          <p:cNvPr id="16" name="图片 15"/>
          <p:cNvPicPr>
            <a:picLocks noChangeAspect="1"/>
          </p:cNvPicPr>
          <p:nvPr/>
        </p:nvPicPr>
        <p:blipFill>
          <a:blip r:embed="rId5"/>
          <a:stretch>
            <a:fillRect/>
          </a:stretch>
        </p:blipFill>
        <p:spPr>
          <a:xfrm>
            <a:off x="15240" y="3956685"/>
            <a:ext cx="3085465" cy="2818765"/>
          </a:xfrm>
          <a:prstGeom prst="rect">
            <a:avLst/>
          </a:prstGeom>
        </p:spPr>
      </p:pic>
      <p:sp>
        <p:nvSpPr>
          <p:cNvPr id="17" name="文本框 16"/>
          <p:cNvSpPr txBox="1"/>
          <p:nvPr/>
        </p:nvSpPr>
        <p:spPr>
          <a:xfrm>
            <a:off x="97790" y="6402070"/>
            <a:ext cx="1198880" cy="368300"/>
          </a:xfrm>
          <a:prstGeom prst="rect">
            <a:avLst/>
          </a:prstGeom>
          <a:noFill/>
        </p:spPr>
        <p:txBody>
          <a:bodyPr wrap="none" rtlCol="0" anchor="t">
            <a:spAutoFit/>
          </a:bodyPr>
          <a:p>
            <a:r>
              <a:rPr lang="zh-CN" altLang="en-US">
                <a:solidFill>
                  <a:srgbClr val="FF0000"/>
                </a:solidFill>
                <a:latin typeface="+mj-lt"/>
                <a:ea typeface="+mj-lt"/>
                <a:cs typeface="+mj-lt"/>
                <a:sym typeface="+mn-ea"/>
              </a:rPr>
              <a:t>顶盖</a:t>
            </a:r>
            <a:r>
              <a:rPr lang="en-US" altLang="zh-CN">
                <a:solidFill>
                  <a:srgbClr val="FF0000"/>
                </a:solidFill>
                <a:latin typeface="+mj-lt"/>
                <a:ea typeface="+mj-lt"/>
                <a:cs typeface="+mj-lt"/>
                <a:sym typeface="+mn-ea"/>
              </a:rPr>
              <a:t>1PCS</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4825365" cy="600075"/>
          </a:xfrm>
        </p:spPr>
        <p:txBody>
          <a:bodyPr vert="horz">
            <a:normAutofit fontScale="70000"/>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灯头（</a:t>
            </a:r>
            <a:r>
              <a:rPr lang="en-US" altLang="zh-CN" sz="3200" kern="1200">
                <a:latin typeface="微软雅黑" panose="020B0503020204020204" pitchFamily="2" charset="-122"/>
                <a:ea typeface="微软雅黑" panose="020B0503020204020204" pitchFamily="2" charset="-122"/>
                <a:sym typeface="Calibri" panose="020F0502020204030204" charset="0"/>
              </a:rPr>
              <a:t>E26</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E27</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E39</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E40</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5602605" y="3406775"/>
            <a:ext cx="3510915" cy="3587115"/>
          </a:xfrm>
          <a:prstGeom prst="rect">
            <a:avLst/>
          </a:prstGeom>
        </p:spPr>
      </p:pic>
      <p:pic>
        <p:nvPicPr>
          <p:cNvPr id="3" name="图片 2"/>
          <p:cNvPicPr>
            <a:picLocks noChangeAspect="1"/>
          </p:cNvPicPr>
          <p:nvPr/>
        </p:nvPicPr>
        <p:blipFill>
          <a:blip r:embed="rId1"/>
          <a:stretch>
            <a:fillRect/>
          </a:stretch>
        </p:blipFill>
        <p:spPr>
          <a:xfrm>
            <a:off x="5602605" y="116205"/>
            <a:ext cx="3510915" cy="3180715"/>
          </a:xfrm>
          <a:prstGeom prst="rect">
            <a:avLst/>
          </a:prstGeom>
        </p:spPr>
      </p:pic>
      <p:sp>
        <p:nvSpPr>
          <p:cNvPr id="4" name="文本框 3"/>
          <p:cNvSpPr txBox="1"/>
          <p:nvPr/>
        </p:nvSpPr>
        <p:spPr>
          <a:xfrm>
            <a:off x="5647055" y="633031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E40</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5" name="文本框 4"/>
          <p:cNvSpPr txBox="1"/>
          <p:nvPr/>
        </p:nvSpPr>
        <p:spPr>
          <a:xfrm>
            <a:off x="5575300" y="2527300"/>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a:t>
            </a:r>
            <a:r>
              <a:rPr lang="en-US" sz="2800">
                <a:latin typeface="微软雅黑" panose="020B0503020204020204" pitchFamily="2" charset="-122"/>
                <a:ea typeface="微软雅黑" panose="020B0503020204020204" pitchFamily="2" charset="-122"/>
                <a:sym typeface="Calibri" panose="020F0502020204030204" charset="0"/>
              </a:rPr>
              <a:t>39</a:t>
            </a:r>
            <a:endParaRPr lang="en-US" sz="2800">
              <a:latin typeface="微软雅黑" panose="020B0503020204020204" pitchFamily="2" charset="-122"/>
              <a:ea typeface="微软雅黑" panose="020B0503020204020204" pitchFamily="2" charset="-122"/>
              <a:sym typeface="Calibri" panose="020F0502020204030204" charset="0"/>
            </a:endParaRPr>
          </a:p>
        </p:txBody>
      </p:sp>
      <p:pic>
        <p:nvPicPr>
          <p:cNvPr id="6" name="图片 5"/>
          <p:cNvPicPr>
            <a:picLocks noChangeAspect="1"/>
          </p:cNvPicPr>
          <p:nvPr/>
        </p:nvPicPr>
        <p:blipFill>
          <a:blip r:embed="rId2"/>
          <a:stretch>
            <a:fillRect/>
          </a:stretch>
        </p:blipFill>
        <p:spPr>
          <a:xfrm>
            <a:off x="2597150" y="2287905"/>
            <a:ext cx="2514600" cy="2704465"/>
          </a:xfrm>
          <a:prstGeom prst="rect">
            <a:avLst/>
          </a:prstGeom>
        </p:spPr>
      </p:pic>
      <p:pic>
        <p:nvPicPr>
          <p:cNvPr id="7" name="图片 6"/>
          <p:cNvPicPr>
            <a:picLocks noChangeAspect="1"/>
          </p:cNvPicPr>
          <p:nvPr/>
        </p:nvPicPr>
        <p:blipFill>
          <a:blip r:embed="rId2"/>
          <a:stretch>
            <a:fillRect/>
          </a:stretch>
        </p:blipFill>
        <p:spPr>
          <a:xfrm>
            <a:off x="13970" y="2582545"/>
            <a:ext cx="2514600" cy="2409825"/>
          </a:xfrm>
          <a:prstGeom prst="rect">
            <a:avLst/>
          </a:prstGeom>
        </p:spPr>
      </p:pic>
      <p:sp>
        <p:nvSpPr>
          <p:cNvPr id="8" name="文本框 7"/>
          <p:cNvSpPr txBox="1"/>
          <p:nvPr/>
        </p:nvSpPr>
        <p:spPr>
          <a:xfrm>
            <a:off x="3296285" y="5469255"/>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E27</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9" name="文本框 8"/>
          <p:cNvSpPr txBox="1"/>
          <p:nvPr/>
        </p:nvSpPr>
        <p:spPr>
          <a:xfrm>
            <a:off x="695960" y="5541010"/>
            <a:ext cx="79502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E26</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98425"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39370" y="944245"/>
            <a:ext cx="9996170" cy="702310"/>
          </a:xfrm>
        </p:spPr>
        <p:txBody>
          <a:bodyPr vert="horz">
            <a:normAutofit/>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塑胶灯杯</a:t>
            </a:r>
            <a:r>
              <a:rPr lang="en-US" altLang="zh-CN" sz="3200" kern="1200">
                <a:latin typeface="微软雅黑" panose="020B0503020204020204" pitchFamily="2" charset="-122"/>
                <a:ea typeface="微软雅黑" panose="020B0503020204020204" pitchFamily="2" charset="-122"/>
                <a:sym typeface="Calibri" panose="020F0502020204030204" charset="0"/>
              </a:rPr>
              <a:t>128MM</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E40,E27</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9707" name="图片 13" descr="22"/>
          <p:cNvPicPr>
            <a:picLocks noChangeAspect="1"/>
          </p:cNvPicPr>
          <p:nvPr/>
        </p:nvPicPr>
        <p:blipFill>
          <a:blip r:embed="rId1"/>
          <a:stretch>
            <a:fillRect/>
          </a:stretch>
        </p:blipFill>
        <p:spPr>
          <a:xfrm>
            <a:off x="170180" y="2393315"/>
            <a:ext cx="4293235" cy="4465320"/>
          </a:xfrm>
          <a:prstGeom prst="rect">
            <a:avLst/>
          </a:prstGeom>
          <a:noFill/>
          <a:ln w="9525">
            <a:noFill/>
          </a:ln>
        </p:spPr>
      </p:pic>
      <p:sp>
        <p:nvSpPr>
          <p:cNvPr id="6" name="文本框 5"/>
          <p:cNvSpPr txBox="1"/>
          <p:nvPr/>
        </p:nvSpPr>
        <p:spPr>
          <a:xfrm>
            <a:off x="440690" y="6209030"/>
            <a:ext cx="3910965" cy="583565"/>
          </a:xfrm>
          <a:prstGeom prst="rect">
            <a:avLst/>
          </a:prstGeom>
          <a:noFill/>
        </p:spPr>
        <p:txBody>
          <a:bodyPr wrap="square" rtlCol="0" anchor="t">
            <a:spAutoFit/>
          </a:bodyPr>
          <a:p>
            <a:r>
              <a:rPr lang="zh-CN" altLang="en-US" sz="3200">
                <a:solidFill>
                  <a:srgbClr val="FF0000"/>
                </a:solidFill>
                <a:latin typeface="微软雅黑" panose="020B0503020204020204" pitchFamily="2" charset="-122"/>
                <a:ea typeface="微软雅黑" panose="020B0503020204020204" pitchFamily="2" charset="-122"/>
                <a:sym typeface="Calibri" panose="020F0502020204030204" charset="0"/>
              </a:rPr>
              <a:t>内置电源</a:t>
            </a:r>
            <a:r>
              <a:rPr lang="en-US" altLang="zh-CN" sz="3200">
                <a:solidFill>
                  <a:srgbClr val="FF0000"/>
                </a:solidFill>
                <a:latin typeface="微软雅黑" panose="020B0503020204020204" pitchFamily="2" charset="-122"/>
                <a:ea typeface="微软雅黑" panose="020B0503020204020204" pitchFamily="2" charset="-122"/>
                <a:sym typeface="Calibri" panose="020F0502020204030204" charset="0"/>
              </a:rPr>
              <a:t>128MM</a:t>
            </a:r>
            <a:endParaRPr lang="en-US" altLang="zh-CN" sz="32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pic>
        <p:nvPicPr>
          <p:cNvPr id="29700" name="图片 8" descr="01B6A63565417C5B009C8D64C449EC2D"/>
          <p:cNvPicPr>
            <a:picLocks noChangeAspect="1"/>
          </p:cNvPicPr>
          <p:nvPr/>
        </p:nvPicPr>
        <p:blipFill>
          <a:blip r:embed="rId2"/>
          <a:stretch>
            <a:fillRect/>
          </a:stretch>
        </p:blipFill>
        <p:spPr>
          <a:xfrm>
            <a:off x="4463415" y="2349500"/>
            <a:ext cx="4733925" cy="4509135"/>
          </a:xfrm>
          <a:prstGeom prst="rect">
            <a:avLst/>
          </a:prstGeom>
          <a:noFill/>
          <a:ln w="9525">
            <a:noFill/>
          </a:ln>
        </p:spPr>
      </p:pic>
      <p:sp>
        <p:nvSpPr>
          <p:cNvPr id="8" name="文本框 7"/>
          <p:cNvSpPr txBox="1"/>
          <p:nvPr/>
        </p:nvSpPr>
        <p:spPr>
          <a:xfrm>
            <a:off x="4737100" y="6191885"/>
            <a:ext cx="4876800" cy="521970"/>
          </a:xfrm>
          <a:prstGeom prst="rect">
            <a:avLst/>
          </a:prstGeom>
          <a:noFill/>
        </p:spPr>
        <p:txBody>
          <a:bodyPr wrap="square" rtlCol="0" anchor="t">
            <a:spAutoFit/>
          </a:bodyPr>
          <a:p>
            <a:r>
              <a:rPr lang="zh-CN" altLang="en-US" sz="2800">
                <a:solidFill>
                  <a:srgbClr val="FF0000"/>
                </a:solidFill>
                <a:latin typeface="微软雅黑" panose="020B0503020204020204" pitchFamily="2" charset="-122"/>
                <a:ea typeface="微软雅黑" panose="020B0503020204020204" pitchFamily="2" charset="-122"/>
                <a:sym typeface="Calibri" panose="020F0502020204030204" charset="0"/>
              </a:rPr>
              <a:t>外置电源灯杯矮款</a:t>
            </a:r>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128MM</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13970"/>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9695" y="872490"/>
            <a:ext cx="6035040" cy="822325"/>
          </a:xfrm>
        </p:spPr>
        <p:txBody>
          <a:bodyPr vert="horz">
            <a:normAutofit fontScale="90000"/>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散热器</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，螺丝，铝条</a:t>
            </a:r>
            <a:r>
              <a:rPr lang="en-US" altLang="zh-CN" sz="3200" kern="1200">
                <a:latin typeface="微软雅黑" panose="020B0503020204020204" pitchFamily="2" charset="-122"/>
                <a:ea typeface="微软雅黑" panose="020B0503020204020204" pitchFamily="2" charset="-122"/>
                <a:sym typeface="Calibri" panose="020F0502020204030204" charset="0"/>
              </a:rPr>
              <a:t>14PCS</a:t>
            </a:r>
            <a:endParaRPr lang="zh-CN" altLang="en-US" sz="40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40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2" name="图片 1"/>
          <p:cNvPicPr>
            <a:picLocks noChangeAspect="1"/>
          </p:cNvPicPr>
          <p:nvPr/>
        </p:nvPicPr>
        <p:blipFill>
          <a:blip r:embed="rId1"/>
          <a:stretch>
            <a:fillRect/>
          </a:stretch>
        </p:blipFill>
        <p:spPr>
          <a:xfrm>
            <a:off x="5320030" y="2446655"/>
            <a:ext cx="3859530" cy="4394200"/>
          </a:xfrm>
          <a:prstGeom prst="rect">
            <a:avLst/>
          </a:prstGeom>
        </p:spPr>
      </p:pic>
      <p:sp>
        <p:nvSpPr>
          <p:cNvPr id="3" name="文本框 2"/>
          <p:cNvSpPr txBox="1"/>
          <p:nvPr/>
        </p:nvSpPr>
        <p:spPr>
          <a:xfrm>
            <a:off x="5294630" y="6330315"/>
            <a:ext cx="876300" cy="368300"/>
          </a:xfrm>
          <a:prstGeom prst="rect">
            <a:avLst/>
          </a:prstGeom>
          <a:noFill/>
        </p:spPr>
        <p:txBody>
          <a:bodyPr wrap="square" rtlCol="0">
            <a:spAutoFit/>
          </a:bodyPr>
          <a:p>
            <a:r>
              <a:rPr lang="en-US" altLang="zh-CN">
                <a:solidFill>
                  <a:srgbClr val="FF0000"/>
                </a:solidFill>
              </a:rPr>
              <a:t>60MM</a:t>
            </a:r>
            <a:endParaRPr lang="en-US" altLang="zh-CN">
              <a:solidFill>
                <a:srgbClr val="FF0000"/>
              </a:solidFill>
            </a:endParaRPr>
          </a:p>
        </p:txBody>
      </p:sp>
      <p:sp>
        <p:nvSpPr>
          <p:cNvPr id="4" name="文本框 3"/>
          <p:cNvSpPr txBox="1"/>
          <p:nvPr/>
        </p:nvSpPr>
        <p:spPr>
          <a:xfrm>
            <a:off x="6170930" y="6306185"/>
            <a:ext cx="817880" cy="368300"/>
          </a:xfrm>
          <a:prstGeom prst="rect">
            <a:avLst/>
          </a:prstGeom>
          <a:noFill/>
        </p:spPr>
        <p:txBody>
          <a:bodyPr wrap="square" rtlCol="0" anchor="t">
            <a:spAutoFit/>
          </a:bodyPr>
          <a:p>
            <a:r>
              <a:rPr lang="en-US" altLang="zh-CN">
                <a:solidFill>
                  <a:srgbClr val="FF0000"/>
                </a:solidFill>
                <a:sym typeface="+mn-ea"/>
              </a:rPr>
              <a:t>80MM</a:t>
            </a:r>
            <a:endParaRPr lang="zh-CN" altLang="en-US"/>
          </a:p>
        </p:txBody>
      </p:sp>
      <p:sp>
        <p:nvSpPr>
          <p:cNvPr id="5" name="文本框 4"/>
          <p:cNvSpPr txBox="1"/>
          <p:nvPr/>
        </p:nvSpPr>
        <p:spPr>
          <a:xfrm>
            <a:off x="7033260" y="6330315"/>
            <a:ext cx="944880" cy="368300"/>
          </a:xfrm>
          <a:prstGeom prst="rect">
            <a:avLst/>
          </a:prstGeom>
          <a:noFill/>
        </p:spPr>
        <p:txBody>
          <a:bodyPr wrap="none" rtlCol="0" anchor="t">
            <a:spAutoFit/>
          </a:bodyPr>
          <a:p>
            <a:r>
              <a:rPr lang="en-US" altLang="zh-CN">
                <a:solidFill>
                  <a:srgbClr val="FF0000"/>
                </a:solidFill>
                <a:sym typeface="+mn-ea"/>
              </a:rPr>
              <a:t>135MM</a:t>
            </a:r>
            <a:endParaRPr lang="zh-CN" altLang="en-US"/>
          </a:p>
        </p:txBody>
      </p:sp>
      <p:sp>
        <p:nvSpPr>
          <p:cNvPr id="6" name="文本框 5"/>
          <p:cNvSpPr txBox="1"/>
          <p:nvPr/>
        </p:nvSpPr>
        <p:spPr>
          <a:xfrm>
            <a:off x="8173720" y="6306185"/>
            <a:ext cx="944880" cy="368300"/>
          </a:xfrm>
          <a:prstGeom prst="rect">
            <a:avLst/>
          </a:prstGeom>
          <a:noFill/>
        </p:spPr>
        <p:txBody>
          <a:bodyPr wrap="none" rtlCol="0" anchor="t">
            <a:spAutoFit/>
          </a:bodyPr>
          <a:p>
            <a:r>
              <a:rPr lang="en-US" altLang="zh-CN">
                <a:solidFill>
                  <a:srgbClr val="FF0000"/>
                </a:solidFill>
                <a:sym typeface="+mn-ea"/>
              </a:rPr>
              <a:t>170MM</a:t>
            </a:r>
            <a:endParaRPr lang="zh-CN" altLang="en-US"/>
          </a:p>
        </p:txBody>
      </p:sp>
      <p:pic>
        <p:nvPicPr>
          <p:cNvPr id="10" name="图片 9"/>
          <p:cNvPicPr>
            <a:picLocks noChangeAspect="1"/>
          </p:cNvPicPr>
          <p:nvPr/>
        </p:nvPicPr>
        <p:blipFill>
          <a:blip r:embed="rId2"/>
          <a:stretch>
            <a:fillRect/>
          </a:stretch>
        </p:blipFill>
        <p:spPr>
          <a:xfrm>
            <a:off x="27940" y="1363345"/>
            <a:ext cx="2533650" cy="2506980"/>
          </a:xfrm>
          <a:prstGeom prst="rect">
            <a:avLst/>
          </a:prstGeom>
        </p:spPr>
      </p:pic>
      <p:sp>
        <p:nvSpPr>
          <p:cNvPr id="13" name="文本框 12"/>
          <p:cNvSpPr txBox="1"/>
          <p:nvPr/>
        </p:nvSpPr>
        <p:spPr>
          <a:xfrm>
            <a:off x="-5080" y="1379220"/>
            <a:ext cx="3146425" cy="398780"/>
          </a:xfrm>
          <a:prstGeom prst="rect">
            <a:avLst/>
          </a:prstGeom>
          <a:noFill/>
        </p:spPr>
        <p:txBody>
          <a:bodyPr wrap="none" rtlCol="0" anchor="t">
            <a:spAutoFit/>
          </a:bodyPr>
          <a:p>
            <a:r>
              <a:rPr lang="en-US" altLang="zh-CN" sz="2000">
                <a:solidFill>
                  <a:srgbClr val="FF0000"/>
                </a:solidFill>
                <a:effectLst>
                  <a:outerShdw blurRad="38100" dist="19050" dir="2700000" algn="tl" rotWithShape="0">
                    <a:schemeClr val="dk1">
                      <a:alpha val="40000"/>
                    </a:schemeClr>
                  </a:outerShdw>
                </a:effectLst>
                <a:sym typeface="+mn-ea"/>
              </a:rPr>
              <a:t>2*8</a:t>
            </a:r>
            <a:r>
              <a:rPr lang="zh-CN" altLang="en-US" sz="2000">
                <a:solidFill>
                  <a:srgbClr val="FF0000"/>
                </a:solidFill>
                <a:effectLst>
                  <a:outerShdw blurRad="38100" dist="19050" dir="2700000" algn="tl" rotWithShape="0">
                    <a:schemeClr val="dk1">
                      <a:alpha val="40000"/>
                    </a:schemeClr>
                  </a:outerShdw>
                </a:effectLst>
                <a:sym typeface="+mn-ea"/>
              </a:rPr>
              <a:t>平头自攻螺丝（</a:t>
            </a:r>
            <a:r>
              <a:rPr lang="en-US" altLang="zh-CN" sz="2000">
                <a:solidFill>
                  <a:srgbClr val="FF0000"/>
                </a:solidFill>
                <a:effectLst>
                  <a:outerShdw blurRad="38100" dist="19050" dir="2700000" algn="tl" rotWithShape="0">
                    <a:schemeClr val="dk1">
                      <a:alpha val="40000"/>
                    </a:schemeClr>
                  </a:outerShdw>
                </a:effectLst>
                <a:sym typeface="+mn-ea"/>
              </a:rPr>
              <a:t>42PCS</a:t>
            </a:r>
            <a:endParaRPr lang="en-US" altLang="zh-CN" sz="2000">
              <a:solidFill>
                <a:srgbClr val="FF0000"/>
              </a:solidFill>
              <a:effectLst>
                <a:outerShdw blurRad="38100" dist="19050" dir="2700000" algn="tl" rotWithShape="0">
                  <a:schemeClr val="dk1">
                    <a:alpha val="40000"/>
                  </a:schemeClr>
                </a:outerShdw>
              </a:effectLst>
              <a:sym typeface="+mn-ea"/>
            </a:endParaRPr>
          </a:p>
        </p:txBody>
      </p:sp>
      <p:pic>
        <p:nvPicPr>
          <p:cNvPr id="12" name="图片 11"/>
          <p:cNvPicPr>
            <a:picLocks noChangeAspect="1"/>
          </p:cNvPicPr>
          <p:nvPr/>
        </p:nvPicPr>
        <p:blipFill>
          <a:blip r:embed="rId3"/>
          <a:stretch>
            <a:fillRect/>
          </a:stretch>
        </p:blipFill>
        <p:spPr>
          <a:xfrm>
            <a:off x="2974340" y="2446020"/>
            <a:ext cx="2346325" cy="4394835"/>
          </a:xfrm>
          <a:prstGeom prst="rect">
            <a:avLst/>
          </a:prstGeom>
        </p:spPr>
      </p:pic>
      <p:sp>
        <p:nvSpPr>
          <p:cNvPr id="14" name="文本框 13"/>
          <p:cNvSpPr txBox="1"/>
          <p:nvPr/>
        </p:nvSpPr>
        <p:spPr>
          <a:xfrm>
            <a:off x="3077845" y="6402070"/>
            <a:ext cx="2529205" cy="368300"/>
          </a:xfrm>
          <a:prstGeom prst="rect">
            <a:avLst/>
          </a:prstGeom>
          <a:noFill/>
        </p:spPr>
        <p:txBody>
          <a:bodyPr wrap="square" rtlCol="0" anchor="t">
            <a:spAutoFit/>
          </a:bodyPr>
          <a:p>
            <a:r>
              <a:rPr lang="zh-CN" altLang="en-US">
                <a:solidFill>
                  <a:srgbClr val="FF0000"/>
                </a:solidFill>
                <a:sym typeface="+mn-ea"/>
              </a:rPr>
              <a:t>直径</a:t>
            </a:r>
            <a:r>
              <a:rPr lang="en-US" altLang="zh-CN">
                <a:solidFill>
                  <a:srgbClr val="FF0000"/>
                </a:solidFill>
                <a:sym typeface="+mn-ea"/>
              </a:rPr>
              <a:t>128MM</a:t>
            </a:r>
            <a:r>
              <a:rPr lang="zh-CN" altLang="en-US">
                <a:solidFill>
                  <a:srgbClr val="FF0000"/>
                </a:solidFill>
                <a:sym typeface="+mn-ea"/>
              </a:rPr>
              <a:t>散热器</a:t>
            </a:r>
            <a:endParaRPr lang="zh-CN" altLang="en-US"/>
          </a:p>
        </p:txBody>
      </p:sp>
      <p:sp>
        <p:nvSpPr>
          <p:cNvPr id="8" name="文本框 7"/>
          <p:cNvSpPr txBox="1"/>
          <p:nvPr/>
        </p:nvSpPr>
        <p:spPr>
          <a:xfrm>
            <a:off x="74930" y="3388360"/>
            <a:ext cx="2849880" cy="368300"/>
          </a:xfrm>
          <a:prstGeom prst="rect">
            <a:avLst/>
          </a:prstGeom>
          <a:noFill/>
        </p:spPr>
        <p:txBody>
          <a:bodyPr wrap="none" rtlCol="0" anchor="t">
            <a:spAutoFit/>
          </a:bodyPr>
          <a:p>
            <a:r>
              <a:rPr lang="en-US" altLang="zh-CN">
                <a:solidFill>
                  <a:srgbClr val="FF0000"/>
                </a:solidFill>
                <a:effectLst>
                  <a:outerShdw blurRad="38100" dist="19050" dir="2700000" algn="tl" rotWithShape="0">
                    <a:schemeClr val="dk1">
                      <a:alpha val="40000"/>
                    </a:schemeClr>
                  </a:outerShdw>
                </a:effectLst>
                <a:sym typeface="+mn-ea"/>
              </a:rPr>
              <a:t>2*10</a:t>
            </a:r>
            <a:r>
              <a:rPr lang="zh-CN" altLang="en-US">
                <a:solidFill>
                  <a:srgbClr val="FF0000"/>
                </a:solidFill>
                <a:effectLst>
                  <a:outerShdw blurRad="38100" dist="19050" dir="2700000" algn="tl" rotWithShape="0">
                    <a:schemeClr val="dk1">
                      <a:alpha val="40000"/>
                    </a:schemeClr>
                  </a:outerShdw>
                </a:effectLst>
                <a:sym typeface="+mn-ea"/>
              </a:rPr>
              <a:t>平头自攻螺丝（</a:t>
            </a:r>
            <a:r>
              <a:rPr lang="en-US" altLang="zh-CN">
                <a:solidFill>
                  <a:srgbClr val="FF0000"/>
                </a:solidFill>
                <a:effectLst>
                  <a:outerShdw blurRad="38100" dist="19050" dir="2700000" algn="tl" rotWithShape="0">
                    <a:schemeClr val="dk1">
                      <a:alpha val="40000"/>
                    </a:schemeClr>
                  </a:outerShdw>
                </a:effectLst>
                <a:sym typeface="+mn-ea"/>
              </a:rPr>
              <a:t>4PCS</a:t>
            </a:r>
            <a:endParaRPr lang="en-US" altLang="zh-CN">
              <a:solidFill>
                <a:srgbClr val="FF0000"/>
              </a:solidFill>
              <a:effectLst>
                <a:outerShdw blurRad="38100" dist="19050" dir="2700000" algn="tl" rotWithShape="0">
                  <a:schemeClr val="dk1">
                    <a:alpha val="40000"/>
                  </a:schemeClr>
                </a:outerShdw>
              </a:effectLst>
              <a:sym typeface="+mn-ea"/>
            </a:endParaRPr>
          </a:p>
        </p:txBody>
      </p:sp>
      <p:pic>
        <p:nvPicPr>
          <p:cNvPr id="15" name="图片 14"/>
          <p:cNvPicPr>
            <a:picLocks noChangeAspect="1"/>
          </p:cNvPicPr>
          <p:nvPr/>
        </p:nvPicPr>
        <p:blipFill>
          <a:blip r:embed="rId4"/>
          <a:stretch>
            <a:fillRect/>
          </a:stretch>
        </p:blipFill>
        <p:spPr>
          <a:xfrm>
            <a:off x="74930" y="4230370"/>
            <a:ext cx="2658110" cy="2510155"/>
          </a:xfrm>
          <a:prstGeom prst="rect">
            <a:avLst/>
          </a:prstGeom>
        </p:spPr>
      </p:pic>
      <p:sp>
        <p:nvSpPr>
          <p:cNvPr id="17" name="文本框 16"/>
          <p:cNvSpPr txBox="1"/>
          <p:nvPr/>
        </p:nvSpPr>
        <p:spPr>
          <a:xfrm>
            <a:off x="-68580" y="6402070"/>
            <a:ext cx="3040380" cy="368300"/>
          </a:xfrm>
          <a:prstGeom prst="rect">
            <a:avLst/>
          </a:prstGeom>
          <a:noFill/>
        </p:spPr>
        <p:txBody>
          <a:bodyPr wrap="none" rtlCol="0" anchor="t">
            <a:spAutoFit/>
          </a:bodyPr>
          <a:p>
            <a:r>
              <a:rPr lang="en-US" altLang="zh-CN">
                <a:solidFill>
                  <a:srgbClr val="FF0000"/>
                </a:solidFill>
                <a:effectLst>
                  <a:outerShdw blurRad="38100" dist="19050" dir="2700000" algn="tl" rotWithShape="0">
                    <a:schemeClr val="dk1">
                      <a:alpha val="40000"/>
                    </a:schemeClr>
                  </a:outerShdw>
                </a:effectLst>
                <a:sym typeface="+mn-ea"/>
              </a:rPr>
              <a:t>2.6*10</a:t>
            </a:r>
            <a:r>
              <a:rPr lang="zh-CN" altLang="en-US">
                <a:solidFill>
                  <a:srgbClr val="FF0000"/>
                </a:solidFill>
                <a:effectLst>
                  <a:outerShdw blurRad="38100" dist="19050" dir="2700000" algn="tl" rotWithShape="0">
                    <a:schemeClr val="dk1">
                      <a:alpha val="40000"/>
                    </a:schemeClr>
                  </a:outerShdw>
                </a:effectLst>
                <a:sym typeface="+mn-ea"/>
              </a:rPr>
              <a:t>圆头自攻螺丝（</a:t>
            </a:r>
            <a:r>
              <a:rPr lang="en-US" altLang="zh-CN">
                <a:solidFill>
                  <a:srgbClr val="FF0000"/>
                </a:solidFill>
                <a:effectLst>
                  <a:outerShdw blurRad="38100" dist="19050" dir="2700000" algn="tl" rotWithShape="0">
                    <a:schemeClr val="dk1">
                      <a:alpha val="40000"/>
                    </a:schemeClr>
                  </a:outerShdw>
                </a:effectLst>
                <a:sym typeface="+mn-ea"/>
              </a:rPr>
              <a:t>5PCS</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26670" y="768668"/>
            <a:ext cx="8218488" cy="4751387"/>
          </a:xfrm>
        </p:spPr>
        <p:txBody>
          <a:bodyPr vert="horz">
            <a:normAutofit/>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电源（</a:t>
            </a:r>
            <a:r>
              <a:rPr lang="en-US" altLang="zh-CN" sz="3200" kern="1200">
                <a:latin typeface="微软雅黑" panose="020B0503020204020204" pitchFamily="2" charset="-122"/>
                <a:ea typeface="微软雅黑" panose="020B0503020204020204" pitchFamily="2" charset="-122"/>
                <a:sym typeface="Calibri" panose="020F0502020204030204" charset="0"/>
              </a:rPr>
              <a:t>80-100W</a:t>
            </a:r>
            <a:r>
              <a:rPr lang="zh-CN" altLang="en-US" sz="3200" kern="1200">
                <a:latin typeface="微软雅黑" panose="020B0503020204020204" pitchFamily="2" charset="-122"/>
                <a:ea typeface="微软雅黑" panose="020B0503020204020204" pitchFamily="2" charset="-122"/>
                <a:sym typeface="Calibri" panose="020F0502020204030204" charset="0"/>
              </a:rPr>
              <a:t>，</a:t>
            </a:r>
            <a:r>
              <a:rPr lang="en-US" altLang="zh-CN" sz="3200" kern="1200">
                <a:latin typeface="微软雅黑" panose="020B0503020204020204" pitchFamily="2" charset="-122"/>
                <a:ea typeface="微软雅黑" panose="020B0503020204020204" pitchFamily="2" charset="-122"/>
                <a:sym typeface="Calibri" panose="020F0502020204030204" charset="0"/>
              </a:rPr>
              <a:t>120-150W</a:t>
            </a:r>
            <a:r>
              <a:rPr lang="zh-CN" altLang="en-US" sz="3200" kern="1200">
                <a:latin typeface="微软雅黑" panose="020B0503020204020204" pitchFamily="2" charset="-122"/>
                <a:ea typeface="微软雅黑" panose="020B0503020204020204" pitchFamily="2" charset="-122"/>
                <a:sym typeface="Calibri" panose="020F0502020204030204" charset="0"/>
              </a:rPr>
              <a:t>）</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678815" y="5038725"/>
            <a:ext cx="173990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80-100W</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sp>
        <p:nvSpPr>
          <p:cNvPr id="3" name="文本框 2"/>
          <p:cNvSpPr txBox="1"/>
          <p:nvPr/>
        </p:nvSpPr>
        <p:spPr>
          <a:xfrm>
            <a:off x="5132705" y="5110480"/>
            <a:ext cx="1948180" cy="521970"/>
          </a:xfrm>
          <a:prstGeom prst="rect">
            <a:avLst/>
          </a:prstGeom>
          <a:noFill/>
        </p:spPr>
        <p:txBody>
          <a:bodyPr wrap="none" rtlCol="0" anchor="t">
            <a:spAutoFit/>
          </a:bodyPr>
          <a:p>
            <a:r>
              <a:rPr lang="en-US" altLang="zh-CN" sz="2800">
                <a:latin typeface="微软雅黑" panose="020B0503020204020204" pitchFamily="2" charset="-122"/>
                <a:ea typeface="微软雅黑" panose="020B0503020204020204" pitchFamily="2" charset="-122"/>
                <a:sym typeface="Calibri" panose="020F0502020204030204" charset="0"/>
              </a:rPr>
              <a:t>120-150W</a:t>
            </a:r>
            <a:endParaRPr lang="en-US" altLang="zh-CN" sz="2800">
              <a:latin typeface="微软雅黑" panose="020B0503020204020204" pitchFamily="2" charset="-122"/>
              <a:ea typeface="微软雅黑" panose="020B0503020204020204" pitchFamily="2" charset="-122"/>
              <a:sym typeface="Calibri" panose="020F0502020204030204" charset="0"/>
            </a:endParaRPr>
          </a:p>
        </p:txBody>
      </p:sp>
      <p:pic>
        <p:nvPicPr>
          <p:cNvPr id="4" name="图片 3"/>
          <p:cNvPicPr>
            <a:picLocks noChangeAspect="1"/>
          </p:cNvPicPr>
          <p:nvPr/>
        </p:nvPicPr>
        <p:blipFill>
          <a:blip r:embed="rId1"/>
          <a:stretch>
            <a:fillRect/>
          </a:stretch>
        </p:blipFill>
        <p:spPr>
          <a:xfrm>
            <a:off x="209550" y="1871980"/>
            <a:ext cx="3371215" cy="3114040"/>
          </a:xfrm>
          <a:prstGeom prst="rect">
            <a:avLst/>
          </a:prstGeom>
        </p:spPr>
      </p:pic>
      <p:pic>
        <p:nvPicPr>
          <p:cNvPr id="5" name="图片 4"/>
          <p:cNvPicPr>
            <a:picLocks noChangeAspect="1"/>
          </p:cNvPicPr>
          <p:nvPr/>
        </p:nvPicPr>
        <p:blipFill>
          <a:blip r:embed="rId2"/>
          <a:stretch>
            <a:fillRect/>
          </a:stretch>
        </p:blipFill>
        <p:spPr>
          <a:xfrm>
            <a:off x="4369435" y="1881505"/>
            <a:ext cx="3561715" cy="30949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98425" y="46355"/>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8218805" cy="833755"/>
          </a:xfrm>
        </p:spPr>
        <p:txBody>
          <a:bodyPr vert="horz">
            <a:normAutofit fontScale="80000"/>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外置电源款：风扇，风扇电源，二极管 </a:t>
            </a:r>
            <a:r>
              <a:rPr lang="en-US" altLang="zh-CN" sz="3200" kern="1200">
                <a:latin typeface="微软雅黑" panose="020B0503020204020204" pitchFamily="2" charset="-122"/>
                <a:ea typeface="微软雅黑" panose="020B0503020204020204" pitchFamily="2" charset="-122"/>
                <a:sym typeface="Calibri" panose="020F0502020204030204" charset="0"/>
              </a:rPr>
              <a:t>,</a:t>
            </a:r>
            <a:r>
              <a:rPr lang="zh-CN" altLang="zh-CN" sz="3200" kern="1200">
                <a:latin typeface="微软雅黑" panose="020B0503020204020204" pitchFamily="2" charset="-122"/>
                <a:ea typeface="微软雅黑" panose="020B0503020204020204" pitchFamily="2" charset="-122"/>
                <a:sym typeface="Calibri" panose="020F0502020204030204" charset="0"/>
              </a:rPr>
              <a:t>温度感应器</a:t>
            </a:r>
            <a:r>
              <a:rPr lang="zh-CN" altLang="en-US" sz="3200" kern="1200">
                <a:latin typeface="微软雅黑" panose="020B0503020204020204" pitchFamily="2" charset="-122"/>
                <a:ea typeface="微软雅黑" panose="020B0503020204020204" pitchFamily="2" charset="-122"/>
                <a:sym typeface="Calibri" panose="020F0502020204030204" charset="0"/>
              </a:rPr>
              <a:t>  </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4" name="文本框 3"/>
          <p:cNvSpPr txBox="1"/>
          <p:nvPr/>
        </p:nvSpPr>
        <p:spPr>
          <a:xfrm>
            <a:off x="71755" y="2240280"/>
            <a:ext cx="2506345" cy="368300"/>
          </a:xfrm>
          <a:prstGeom prst="rect">
            <a:avLst/>
          </a:prstGeom>
          <a:noFill/>
        </p:spPr>
        <p:txBody>
          <a:bodyPr wrap="square" rtlCol="0" anchor="t">
            <a:spAutoFit/>
          </a:bodyPr>
          <a:p>
            <a:r>
              <a:rPr lang="zh-CN" altLang="en-US" sz="18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风扇</a:t>
            </a:r>
            <a:r>
              <a:rPr lang="en-US" altLang="zh-CN" sz="18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5010  1PCS</a:t>
            </a:r>
            <a:endParaRPr lang="en-US" altLang="zh-CN" sz="1800">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endParaRPr>
          </a:p>
        </p:txBody>
      </p:sp>
      <p:pic>
        <p:nvPicPr>
          <p:cNvPr id="2" name="图片 1"/>
          <p:cNvPicPr>
            <a:picLocks noChangeAspect="1"/>
          </p:cNvPicPr>
          <p:nvPr/>
        </p:nvPicPr>
        <p:blipFill>
          <a:blip r:embed="rId1"/>
          <a:stretch>
            <a:fillRect/>
          </a:stretch>
        </p:blipFill>
        <p:spPr>
          <a:xfrm rot="5400000">
            <a:off x="5709920" y="2534285"/>
            <a:ext cx="3189605" cy="3609340"/>
          </a:xfrm>
          <a:prstGeom prst="rect">
            <a:avLst/>
          </a:prstGeom>
        </p:spPr>
      </p:pic>
      <p:sp>
        <p:nvSpPr>
          <p:cNvPr id="3" name="文本框 2"/>
          <p:cNvSpPr txBox="1"/>
          <p:nvPr/>
        </p:nvSpPr>
        <p:spPr>
          <a:xfrm>
            <a:off x="5574030" y="2240280"/>
            <a:ext cx="1427480" cy="368300"/>
          </a:xfrm>
          <a:prstGeom prst="rect">
            <a:avLst/>
          </a:prstGeom>
          <a:noFill/>
        </p:spPr>
        <p:txBody>
          <a:bodyPr wrap="none" rtlCol="0" anchor="t">
            <a:spAutoFit/>
          </a:bodyPr>
          <a:p>
            <a:r>
              <a:rPr lang="zh-CN" altLang="en-US">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二极管</a:t>
            </a:r>
            <a:r>
              <a:rPr lang="en-US" altLang="zh-CN">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1PCS</a:t>
            </a:r>
            <a:endParaRPr lang="en-US" altLang="zh-CN">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endParaRPr>
          </a:p>
        </p:txBody>
      </p:sp>
      <p:sp>
        <p:nvSpPr>
          <p:cNvPr id="5" name="文本框 4"/>
          <p:cNvSpPr txBox="1"/>
          <p:nvPr/>
        </p:nvSpPr>
        <p:spPr>
          <a:xfrm>
            <a:off x="7654925" y="2240280"/>
            <a:ext cx="1097280" cy="368300"/>
          </a:xfrm>
          <a:prstGeom prst="rect">
            <a:avLst/>
          </a:prstGeom>
          <a:noFill/>
        </p:spPr>
        <p:txBody>
          <a:bodyPr wrap="none" rtlCol="0" anchor="t">
            <a:spAutoFit/>
          </a:bodyPr>
          <a:p>
            <a:r>
              <a:rPr lang="zh-CN" altLang="en-US">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rPr>
              <a:t>风扇电源</a:t>
            </a:r>
            <a:endParaRPr lang="zh-CN" altLang="en-US">
              <a:solidFill>
                <a:srgbClr val="FF0000"/>
              </a:solidFill>
              <a:effectLst>
                <a:outerShdw blurRad="38100" dist="19050" dir="2700000" algn="tl" rotWithShape="0">
                  <a:schemeClr val="dk1">
                    <a:alpha val="40000"/>
                  </a:schemeClr>
                </a:outerShdw>
              </a:effectLst>
              <a:latin typeface="微软雅黑" panose="020B0503020204020204" pitchFamily="2" charset="-122"/>
              <a:ea typeface="微软雅黑" panose="020B0503020204020204" pitchFamily="2" charset="-122"/>
              <a:sym typeface="+mn-ea"/>
            </a:endParaRPr>
          </a:p>
        </p:txBody>
      </p:sp>
      <p:sp>
        <p:nvSpPr>
          <p:cNvPr id="6" name="文本框 5"/>
          <p:cNvSpPr txBox="1"/>
          <p:nvPr/>
        </p:nvSpPr>
        <p:spPr>
          <a:xfrm>
            <a:off x="3421380" y="2240280"/>
            <a:ext cx="1325880" cy="368300"/>
          </a:xfrm>
          <a:prstGeom prst="rect">
            <a:avLst/>
          </a:prstGeom>
          <a:noFill/>
        </p:spPr>
        <p:txBody>
          <a:bodyPr wrap="none" rtlCol="0" anchor="t">
            <a:spAutoFit/>
          </a:bodyPr>
          <a:p>
            <a:r>
              <a:rPr lang="zh-CN" altLang="en-US">
                <a:solidFill>
                  <a:srgbClr val="FF0000"/>
                </a:solidFill>
              </a:rPr>
              <a:t>温度感应器</a:t>
            </a:r>
            <a:endParaRPr lang="zh-CN" altLang="en-US">
              <a:solidFill>
                <a:srgbClr val="FF0000"/>
              </a:solidFill>
            </a:endParaRPr>
          </a:p>
        </p:txBody>
      </p:sp>
      <p:pic>
        <p:nvPicPr>
          <p:cNvPr id="8" name="图片 7"/>
          <p:cNvPicPr>
            <a:picLocks noChangeAspect="1"/>
          </p:cNvPicPr>
          <p:nvPr/>
        </p:nvPicPr>
        <p:blipFill>
          <a:blip r:embed="rId2"/>
          <a:stretch>
            <a:fillRect/>
          </a:stretch>
        </p:blipFill>
        <p:spPr>
          <a:xfrm>
            <a:off x="2560320" y="2744470"/>
            <a:ext cx="3295015" cy="31889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97155"/>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注意事项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414463"/>
            <a:ext cx="8218488" cy="4751387"/>
          </a:xfrm>
        </p:spPr>
        <p:txBody>
          <a:bodyPr vert="horz">
            <a:normAutofit/>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116840" y="556895"/>
            <a:ext cx="8986520" cy="6326505"/>
          </a:xfrm>
          <a:prstGeom prst="rect">
            <a:avLst/>
          </a:prstGeom>
          <a:noFill/>
        </p:spPr>
        <p:txBody>
          <a:bodyPr wrap="square" rtlCol="0" anchor="t">
            <a:spAutoFit/>
          </a:bodyPr>
          <a:p>
            <a:pPr>
              <a:lnSpc>
                <a:spcPct val="130000"/>
              </a:lnSpc>
            </a:pPr>
            <a:r>
              <a:rPr lang="en-US" altLang="zh-CN" sz="2400" dirty="0">
                <a:ea typeface="微软雅黑" panose="020B0503020204020204" pitchFamily="2" charset="-122"/>
                <a:sym typeface="+mn-ea"/>
              </a:rPr>
              <a:t>1</a:t>
            </a:r>
            <a:r>
              <a:rPr lang="zh-CN" altLang="en-US" sz="2400" dirty="0">
                <a:ea typeface="微软雅黑" panose="020B0503020204020204" pitchFamily="2" charset="-122"/>
                <a:sym typeface="+mn-ea"/>
              </a:rPr>
              <a:t>、打螺丝</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在生产时螺丝必须打紧，当螺丝打滑，打歪，要及时的更换螺丝</a:t>
            </a:r>
            <a:endParaRPr lang="zh-CN" altLang="en-US" sz="2400" dirty="0">
              <a:latin typeface="Arial" panose="020B0604020202020204" pitchFamily="34" charset="0"/>
              <a:ea typeface="微软雅黑" panose="020B0503020204020204" pitchFamily="2" charset="-122"/>
            </a:endParaRPr>
          </a:p>
          <a:p>
            <a:pPr>
              <a:lnSpc>
                <a:spcPct val="130000"/>
              </a:lnSpc>
            </a:pPr>
            <a:r>
              <a:rPr lang="en-US" altLang="zh-CN" sz="2400" dirty="0">
                <a:ea typeface="微软雅黑" panose="020B0503020204020204" pitchFamily="2" charset="-122"/>
                <a:sym typeface="+mn-ea"/>
              </a:rPr>
              <a:t>2</a:t>
            </a:r>
            <a:r>
              <a:rPr lang="zh-CN" altLang="en-US" sz="2400" dirty="0">
                <a:ea typeface="微软雅黑" panose="020B0503020204020204" pitchFamily="2" charset="-122"/>
                <a:sym typeface="+mn-ea"/>
              </a:rPr>
              <a:t>、焊接</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灯头焊接须饱满，光滑。装灯头时需注意电源输入线不可外露。</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焊接边板与底板连接处容易出现假焊，虚焊，漏焊现象，压铸倒花园灯风扇输出线焊接时需特别注意</a:t>
            </a:r>
            <a:endParaRPr lang="zh-CN" altLang="en-US" sz="2400" dirty="0">
              <a:latin typeface="Arial" panose="020B0604020202020204" pitchFamily="34" charset="0"/>
              <a:ea typeface="微软雅黑" panose="020B0503020204020204" pitchFamily="2" charset="-122"/>
            </a:endParaRPr>
          </a:p>
          <a:p>
            <a:pPr>
              <a:lnSpc>
                <a:spcPct val="130000"/>
              </a:lnSpc>
            </a:pPr>
            <a:r>
              <a:rPr lang="en-US" altLang="zh-CN" sz="2400" dirty="0">
                <a:ea typeface="微软雅黑" panose="020B0503020204020204" pitchFamily="2" charset="-122"/>
                <a:sym typeface="+mn-ea"/>
              </a:rPr>
              <a:t>3</a:t>
            </a:r>
            <a:r>
              <a:rPr lang="zh-CN" altLang="en-US" sz="2400" dirty="0">
                <a:ea typeface="微软雅黑" panose="020B0503020204020204" pitchFamily="2" charset="-122"/>
                <a:sym typeface="+mn-ea"/>
              </a:rPr>
              <a:t>、组装、外观</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组装</a:t>
            </a:r>
            <a:r>
              <a:rPr lang="en-US" altLang="zh-CN" sz="2400" dirty="0">
                <a:ea typeface="微软雅黑" panose="020B0503020204020204" pitchFamily="2" charset="-122"/>
                <a:sym typeface="+mn-ea"/>
              </a:rPr>
              <a:t>80-100W</a:t>
            </a:r>
            <a:r>
              <a:rPr lang="zh-CN" altLang="en-US" sz="2400" dirty="0">
                <a:ea typeface="微软雅黑" panose="020B0503020204020204" pitchFamily="2" charset="-122"/>
                <a:sym typeface="+mn-ea"/>
              </a:rPr>
              <a:t>玉米灯电源中，电源灌胶过多，固定电源后挤压灯杯变形</a:t>
            </a:r>
            <a:r>
              <a:rPr lang="en-US" altLang="zh-CN" sz="2400" dirty="0">
                <a:ea typeface="微软雅黑" panose="020B0503020204020204" pitchFamily="2" charset="-122"/>
                <a:sym typeface="+mn-ea"/>
              </a:rPr>
              <a:t>,</a:t>
            </a:r>
            <a:r>
              <a:rPr lang="zh-CN" altLang="en-US" sz="2400" dirty="0">
                <a:ea typeface="微软雅黑" panose="020B0503020204020204" pitchFamily="2" charset="-122"/>
                <a:sym typeface="+mn-ea"/>
              </a:rPr>
              <a:t>固定前应把电源边多出的胶进行修整，修整后方可固定。电源，风扇输</a:t>
            </a:r>
            <a:endParaRPr lang="zh-CN" altLang="en-US" sz="2400" dirty="0">
              <a:latin typeface="Arial" panose="020B0604020202020204" pitchFamily="34" charset="0"/>
              <a:ea typeface="微软雅黑" panose="020B0503020204020204" pitchFamily="2" charset="-122"/>
            </a:endParaRPr>
          </a:p>
          <a:p>
            <a:pPr>
              <a:lnSpc>
                <a:spcPct val="130000"/>
              </a:lnSpc>
            </a:pPr>
            <a:r>
              <a:rPr lang="zh-CN" altLang="en-US" sz="2400" dirty="0">
                <a:ea typeface="微软雅黑" panose="020B0503020204020204" pitchFamily="2" charset="-122"/>
                <a:sym typeface="+mn-ea"/>
              </a:rPr>
              <a:t>出线不可卡，挡风扇。玉米灯打好边板时需垂直，如发现倾斜，须整理后方可焊接底板</a:t>
            </a:r>
            <a:endParaRPr lang="zh-CN" altLang="en-US" sz="2400" dirty="0">
              <a:latin typeface="Arial" panose="020B0604020202020204" pitchFamily="34" charset="0"/>
              <a:ea typeface="微软雅黑" panose="020B0503020204020204" pitchFamily="2" charset="-122"/>
            </a:endParaRPr>
          </a:p>
          <a:p>
            <a:pPr>
              <a:lnSpc>
                <a:spcPct val="130000"/>
              </a:lnSpc>
            </a:pPr>
            <a:endParaRPr lang="zh-CN" altLang="en-US" sz="2400" dirty="0">
              <a:ea typeface="微软雅黑" panose="020B0503020204020204" pitchFamily="2" charset="-122"/>
              <a:sym typeface="+mn-ea"/>
            </a:endParaRPr>
          </a:p>
        </p:txBody>
      </p:sp>
    </p:spTree>
  </p:cSld>
  <p:clrMapOvr>
    <a:masterClrMapping/>
  </p:clrMapOvr>
</p:sld>
</file>

<file path=ppt/theme/theme1.xml><?xml version="1.0" encoding="utf-8"?>
<a:theme xmlns:a="http://schemas.openxmlformats.org/drawingml/2006/main" name="Andy TTT">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991</Words>
  <Application>WPS 演示</Application>
  <PresentationFormat>全屏显示(4:3)</PresentationFormat>
  <Paragraphs>177</Paragraphs>
  <Slides>13</Slides>
  <Notes>45</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13</vt:i4>
      </vt:variant>
    </vt:vector>
  </HeadingPairs>
  <TitlesOfParts>
    <vt:vector size="25" baseType="lpstr">
      <vt:lpstr>Arial</vt:lpstr>
      <vt:lpstr>宋体</vt:lpstr>
      <vt:lpstr>Wingdings</vt:lpstr>
      <vt:lpstr>Calibri</vt:lpstr>
      <vt:lpstr>微软雅黑</vt:lpstr>
      <vt:lpstr>League Gothic</vt:lpstr>
      <vt:lpstr>MS PGothic</vt:lpstr>
      <vt:lpstr>Arial</vt:lpstr>
      <vt:lpstr>Segoe Print</vt:lpstr>
      <vt:lpstr>Arial Unicode MS</vt:lpstr>
      <vt:lpstr>Andy TTT</vt:lpstr>
      <vt:lpstr>默认设计模板</vt:lpstr>
      <vt:lpstr>培训目录 CONTENTS</vt:lpstr>
      <vt:lpstr>PowerPoint 演示文稿</vt:lpstr>
      <vt:lpstr>组成量及用量</vt:lpstr>
      <vt:lpstr>组成量及用量</vt:lpstr>
      <vt:lpstr>组成量及用量</vt:lpstr>
      <vt:lpstr>组成量及用量</vt:lpstr>
      <vt:lpstr>组成量及用量</vt:lpstr>
      <vt:lpstr>组成量及用量</vt:lpstr>
      <vt:lpstr>注意事项</vt:lpstr>
      <vt:lpstr>注意事项</vt:lpstr>
      <vt:lpstr>注意事项</vt:lpstr>
      <vt:lpstr>特别注意事项</vt:lpstr>
      <vt:lpstr>包装工序事项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219</cp:revision>
  <dcterms:created xsi:type="dcterms:W3CDTF">2011-09-05T07:05:00Z</dcterms:created>
  <dcterms:modified xsi:type="dcterms:W3CDTF">2018-05-21T11:30:28Z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